
<file path=[Content_Types].xml><?xml version="1.0" encoding="utf-8"?>
<Types xmlns="http://schemas.openxmlformats.org/package/2006/content-types">
  <Default Extension="fntdata" ContentType="application/x-fontdata"/>
  <Default Extension="jpeg" ContentType="image/jpeg"/>
  <Default Extension="jpg" ContentType="image/jp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12192000"/>
  <p:embeddedFontLst>
    <p:embeddedFont>
      <p:font typeface="微软雅黑" panose="020B0503020204020204" pitchFamily="34" charset="-122"/>
      <p:regular r:id="rId17"/>
      <p:bold r:id="rId18"/>
    </p:embeddedFont>
    <p:embeddedFont>
      <p:font typeface="MiSans" panose="020B0604020202020204" charset="-122"/>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82"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15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4:07-d2nf8dp8bjvh7rlj09q0.jpg"/>
          <p:cNvPicPr>
            <a:picLocks noChangeAspect="1"/>
          </p:cNvPicPr>
          <p:nvPr/>
        </p:nvPicPr>
        <p:blipFill>
          <a:blip r:embed="rId5"/>
          <a:stretch>
            <a:fillRect/>
          </a:stretch>
        </p:blipFill>
        <p:spPr>
          <a:xfrm>
            <a:off x="0" y="0"/>
            <a:ext cx="12192000" cy="6863080"/>
          </a:xfrm>
          <a:prstGeom prst="rect">
            <a:avLst/>
          </a:prstGeom>
        </p:spPr>
      </p:pic>
      <p:sp>
        <p:nvSpPr>
          <p:cNvPr id="3" name="Text 0"/>
          <p:cNvSpPr/>
          <p:nvPr/>
        </p:nvSpPr>
        <p:spPr>
          <a:xfrm>
            <a:off x="1932305" y="2021205"/>
            <a:ext cx="8327390" cy="920750"/>
          </a:xfrm>
          <a:prstGeom prst="rect">
            <a:avLst/>
          </a:prstGeom>
          <a:noFill/>
          <a:ln/>
        </p:spPr>
        <p:txBody>
          <a:bodyPr wrap="square" lIns="91440" tIns="45720" rIns="91440" bIns="45720" rtlCol="0" anchor="t">
            <a:spAutoFit/>
          </a:bodyPr>
          <a:lstStyle/>
          <a:p>
            <a:pPr marL="0" indent="0" algn="ctr">
              <a:lnSpc>
                <a:spcPct val="100000"/>
              </a:lnSpc>
              <a:buNone/>
            </a:pPr>
            <a:r>
              <a:rPr lang="en-US" sz="6000" b="1" dirty="0">
                <a:solidFill>
                  <a:srgbClr val="FFFFFF"/>
                </a:solidFill>
                <a:latin typeface="MiSans" pitchFamily="34" charset="0"/>
                <a:ea typeface="MiSans" pitchFamily="34" charset="-122"/>
                <a:cs typeface="MiSans" pitchFamily="34" charset="-120"/>
              </a:rPr>
              <a:t>Khám Phá Việt Nam</a:t>
            </a:r>
            <a:endParaRPr lang="en-US" sz="1600" dirty="0"/>
          </a:p>
        </p:txBody>
      </p:sp>
      <p:sp>
        <p:nvSpPr>
          <p:cNvPr id="4" name="Shape 1"/>
          <p:cNvSpPr/>
          <p:nvPr/>
        </p:nvSpPr>
        <p:spPr>
          <a:xfrm>
            <a:off x="3697605" y="4429760"/>
            <a:ext cx="2078990" cy="415290"/>
          </a:xfrm>
          <a:prstGeom prst="roundRect">
            <a:avLst>
              <a:gd name="adj" fmla="val 50000"/>
            </a:avLst>
          </a:prstGeom>
          <a:solidFill>
            <a:srgbClr val="F6F4ED"/>
          </a:solidFill>
          <a:ln/>
        </p:spPr>
        <p:txBody>
          <a:bodyPr/>
          <a:lstStyle/>
          <a:p>
            <a:endParaRPr lang="en-US"/>
          </a:p>
        </p:txBody>
      </p:sp>
      <p:sp>
        <p:nvSpPr>
          <p:cNvPr id="5" name="Text 2"/>
          <p:cNvSpPr/>
          <p:nvPr/>
        </p:nvSpPr>
        <p:spPr>
          <a:xfrm>
            <a:off x="3697605" y="4429760"/>
            <a:ext cx="2078990" cy="415290"/>
          </a:xfrm>
          <a:prstGeom prst="rect">
            <a:avLst/>
          </a:prstGeom>
          <a:noFill/>
          <a:ln/>
        </p:spPr>
        <p:txBody>
          <a:bodyPr wrap="square" lIns="45720" tIns="91440" rIns="91440" bIns="45720" rtlCol="0" anchor="ctr"/>
          <a:lstStyle/>
          <a:p>
            <a:pPr marL="0" indent="0">
              <a:lnSpc>
                <a:spcPct val="100000"/>
              </a:lnSpc>
              <a:buNone/>
            </a:pPr>
            <a:r>
              <a:rPr lang="en-US" sz="1600" dirty="0">
                <a:solidFill>
                  <a:srgbClr val="000000"/>
                </a:solidFill>
                <a:latin typeface="微软雅黑" pitchFamily="34" charset="0"/>
                <a:ea typeface="微软雅黑" pitchFamily="34" charset="-122"/>
                <a:cs typeface="微软雅黑" pitchFamily="34" charset="-120"/>
              </a:rPr>
              <a:t>Nguyễn Ngọc Phúc</a:t>
            </a:r>
            <a:endParaRPr lang="en-US" sz="1600" dirty="0"/>
          </a:p>
        </p:txBody>
      </p:sp>
      <p:sp>
        <p:nvSpPr>
          <p:cNvPr id="6" name="Shape 3"/>
          <p:cNvSpPr/>
          <p:nvPr/>
        </p:nvSpPr>
        <p:spPr>
          <a:xfrm>
            <a:off x="6415405" y="4429760"/>
            <a:ext cx="2078990" cy="415290"/>
          </a:xfrm>
          <a:prstGeom prst="roundRect">
            <a:avLst>
              <a:gd name="adj" fmla="val 50000"/>
            </a:avLst>
          </a:prstGeom>
          <a:solidFill>
            <a:srgbClr val="F6F4ED"/>
          </a:solidFill>
          <a:ln/>
        </p:spPr>
        <p:txBody>
          <a:bodyPr/>
          <a:lstStyle/>
          <a:p>
            <a:endParaRPr lang="en-US"/>
          </a:p>
        </p:txBody>
      </p:sp>
      <p:sp>
        <p:nvSpPr>
          <p:cNvPr id="7" name="Text 4"/>
          <p:cNvSpPr/>
          <p:nvPr/>
        </p:nvSpPr>
        <p:spPr>
          <a:xfrm>
            <a:off x="6415405" y="4429760"/>
            <a:ext cx="2078990" cy="4152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p:cNvSpPr/>
          <p:nvPr/>
        </p:nvSpPr>
        <p:spPr>
          <a:xfrm>
            <a:off x="6495415" y="4477678"/>
            <a:ext cx="1918970" cy="248841"/>
          </a:xfrm>
          <a:prstGeom prst="rect">
            <a:avLst/>
          </a:prstGeom>
          <a:solidFill>
            <a:srgbClr val="F6F4ED"/>
          </a:solidFill>
          <a:ln/>
        </p:spPr>
        <p:txBody>
          <a:bodyPr wrap="square" lIns="91440" tIns="45720" rIns="91440" bIns="45720" rtlCol="0" anchor="t">
            <a:spAutoFit/>
          </a:bodyPr>
          <a:lstStyle/>
          <a:p>
            <a:pPr marL="0" indent="0" algn="ctr">
              <a:lnSpc>
                <a:spcPct val="100000"/>
              </a:lnSpc>
              <a:buNone/>
            </a:pPr>
            <a:r>
              <a:rPr lang="en-US" sz="1600" dirty="0">
                <a:solidFill>
                  <a:srgbClr val="404040"/>
                </a:solidFill>
                <a:latin typeface="MiSans" pitchFamily="34" charset="0"/>
                <a:ea typeface="MiSans" pitchFamily="34" charset="-122"/>
                <a:cs typeface="MiSans" pitchFamily="34" charset="-120"/>
              </a:rPr>
              <a:t>01/10/2025</a:t>
            </a:r>
            <a:endParaRPr lang="en-US" sz="1600" dirty="0"/>
          </a:p>
        </p:txBody>
      </p:sp>
      <p:pic>
        <p:nvPicPr>
          <p:cNvPr id="9" name="Download (3)">
            <a:hlinkClick r:id="" action="ppaction://media"/>
            <a:extLst>
              <a:ext uri="{FF2B5EF4-FFF2-40B4-BE49-F238E27FC236}">
                <a16:creationId xmlns:a16="http://schemas.microsoft.com/office/drawing/2014/main" id="{E084FB84-226C-718C-B81C-B38E2049AD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3356" y="28090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12">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pic>
        <p:nvPicPr>
          <p:cNvPr id="2" name="Image 0" descr="https://kimi-img.moonshot.cn/pub/slides/slides_tmpl/image/25-08-27-20:04:07-d2nf8dp8bjvh7rlj09s0.jpg"/>
          <p:cNvPicPr>
            <a:picLocks noChangeAspect="1"/>
          </p:cNvPicPr>
          <p:nvPr/>
        </p:nvPicPr>
        <p:blipFill>
          <a:blip r:embed="rId3"/>
          <a:srcRect t="9125" b="9125"/>
          <a:stretch/>
        </p:blipFill>
        <p:spPr>
          <a:xfrm>
            <a:off x="0" y="4997450"/>
            <a:ext cx="12192000" cy="1860550"/>
          </a:xfrm>
          <a:prstGeom prst="rect">
            <a:avLst/>
          </a:prstGeom>
        </p:spPr>
      </p:pic>
      <p:sp>
        <p:nvSpPr>
          <p:cNvPr id="3" name="Shape 0"/>
          <p:cNvSpPr/>
          <p:nvPr/>
        </p:nvSpPr>
        <p:spPr>
          <a:xfrm rot="5400000">
            <a:off x="467360" y="410210"/>
            <a:ext cx="330200" cy="330200"/>
          </a:xfrm>
          <a:prstGeom prst="triangle">
            <a:avLst/>
          </a:prstGeom>
          <a:solidFill>
            <a:srgbClr val="535560"/>
          </a:solidFill>
          <a:ln/>
        </p:spPr>
        <p:txBody>
          <a:bodyPr/>
          <a:lstStyle/>
          <a:p>
            <a:endParaRPr lang="en-US"/>
          </a:p>
        </p:txBody>
      </p:sp>
      <p:sp>
        <p:nvSpPr>
          <p:cNvPr id="4" name="Text 1"/>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rot="5400000">
            <a:off x="594360" y="537210"/>
            <a:ext cx="330200" cy="330200"/>
          </a:xfrm>
          <a:prstGeom prst="triangle">
            <a:avLst/>
          </a:prstGeom>
          <a:solidFill>
            <a:srgbClr val="FFFFFF"/>
          </a:solidFill>
          <a:ln/>
        </p:spPr>
        <p:txBody>
          <a:bodyPr/>
          <a:lstStyle/>
          <a:p>
            <a:endParaRPr lang="en-US"/>
          </a:p>
        </p:txBody>
      </p:sp>
      <p:sp>
        <p:nvSpPr>
          <p:cNvPr id="6" name="Text 3"/>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090930" y="40894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TP.HCM – Nhịp Sống Mới</a:t>
            </a:r>
            <a:endParaRPr lang="en-US" sz="1600" dirty="0"/>
          </a:p>
        </p:txBody>
      </p:sp>
      <p:sp>
        <p:nvSpPr>
          <p:cNvPr id="8" name="Shape 5"/>
          <p:cNvSpPr/>
          <p:nvPr/>
        </p:nvSpPr>
        <p:spPr>
          <a:xfrm>
            <a:off x="638810" y="6362065"/>
            <a:ext cx="215900" cy="215900"/>
          </a:xfrm>
          <a:prstGeom prst="roundRect">
            <a:avLst>
              <a:gd name="adj" fmla="val 50000"/>
            </a:avLst>
          </a:prstGeom>
          <a:solidFill>
            <a:srgbClr val="FFFFFF"/>
          </a:solidFill>
          <a:ln/>
        </p:spPr>
        <p:txBody>
          <a:bodyPr/>
          <a:lstStyle/>
          <a:p>
            <a:endParaRPr lang="en-US"/>
          </a:p>
        </p:txBody>
      </p:sp>
      <p:sp>
        <p:nvSpPr>
          <p:cNvPr id="9" name="Text 6"/>
          <p:cNvSpPr/>
          <p:nvPr/>
        </p:nvSpPr>
        <p:spPr>
          <a:xfrm>
            <a:off x="638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765810" y="6362065"/>
            <a:ext cx="215900" cy="215900"/>
          </a:xfrm>
          <a:prstGeom prst="roundRect">
            <a:avLst>
              <a:gd name="adj" fmla="val 50000"/>
            </a:avLst>
          </a:prstGeom>
          <a:solidFill>
            <a:srgbClr val="000000">
              <a:alpha val="0"/>
            </a:srgbClr>
          </a:solidFill>
          <a:ln w="19050">
            <a:solidFill>
              <a:srgbClr val="FFFFFF"/>
            </a:solidFill>
            <a:prstDash val="solid"/>
          </a:ln>
        </p:spPr>
        <p:txBody>
          <a:bodyPr/>
          <a:lstStyle/>
          <a:p>
            <a:endParaRPr lang="en-US"/>
          </a:p>
        </p:txBody>
      </p:sp>
      <p:sp>
        <p:nvSpPr>
          <p:cNvPr id="11" name="Text 8"/>
          <p:cNvSpPr/>
          <p:nvPr/>
        </p:nvSpPr>
        <p:spPr>
          <a:xfrm>
            <a:off x="765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128395" y="1508760"/>
            <a:ext cx="9935845" cy="4114800"/>
          </a:xfrm>
          <a:prstGeom prst="roundRect">
            <a:avLst>
              <a:gd name="adj" fmla="val 0"/>
            </a:avLst>
          </a:prstGeom>
          <a:solidFill>
            <a:srgbClr val="535560"/>
          </a:solidFill>
          <a:ln w="19050">
            <a:solidFill>
              <a:srgbClr val="535560"/>
            </a:solidFill>
            <a:prstDash val="solid"/>
          </a:ln>
        </p:spPr>
        <p:txBody>
          <a:bodyPr/>
          <a:lstStyle/>
          <a:p>
            <a:endParaRPr lang="en-US"/>
          </a:p>
        </p:txBody>
      </p:sp>
      <p:sp>
        <p:nvSpPr>
          <p:cNvPr id="13" name="Text 10"/>
          <p:cNvSpPr/>
          <p:nvPr/>
        </p:nvSpPr>
        <p:spPr>
          <a:xfrm>
            <a:off x="1128395" y="1508760"/>
            <a:ext cx="9935845" cy="4114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1271147" y="3566160"/>
            <a:ext cx="9216000" cy="0"/>
          </a:xfrm>
          <a:prstGeom prst="line">
            <a:avLst/>
          </a:prstGeom>
          <a:noFill/>
          <a:ln w="12700">
            <a:solidFill>
              <a:srgbClr val="FFFFFF"/>
            </a:solidFill>
            <a:prstDash val="solid"/>
            <a:headEnd type="none"/>
            <a:tailEnd type="none"/>
          </a:ln>
        </p:spPr>
        <p:txBody>
          <a:bodyPr/>
          <a:lstStyle/>
          <a:p>
            <a:endParaRPr lang="en-US"/>
          </a:p>
        </p:txBody>
      </p:sp>
      <p:sp>
        <p:nvSpPr>
          <p:cNvPr id="15" name="Text 12"/>
          <p:cNvSpPr/>
          <p:nvPr/>
        </p:nvSpPr>
        <p:spPr>
          <a:xfrm>
            <a:off x="1231265" y="1863725"/>
            <a:ext cx="9272270"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Trung tâm kinh tế</a:t>
            </a:r>
            <a:endParaRPr lang="en-US" sz="1600" dirty="0"/>
          </a:p>
        </p:txBody>
      </p:sp>
      <p:sp>
        <p:nvSpPr>
          <p:cNvPr id="16" name="Text 13"/>
          <p:cNvSpPr/>
          <p:nvPr/>
        </p:nvSpPr>
        <p:spPr>
          <a:xfrm>
            <a:off x="1231265" y="2273300"/>
            <a:ext cx="9295130" cy="574873"/>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Thành phố Hồ Chí Minh là trung tâm kinh tế lớn nhất Việt Nam. Chợ Bến Thành, nhà thờ Đức Bà và phố đi bộ Nguyễn Huệ là những điểm tham quan nổi tiếng, mang đến không khí sôi động và hiện đại.</a:t>
            </a:r>
            <a:endParaRPr lang="en-US" sz="1600" dirty="0"/>
          </a:p>
        </p:txBody>
      </p:sp>
      <p:sp>
        <p:nvSpPr>
          <p:cNvPr id="17" name="Text 14"/>
          <p:cNvSpPr/>
          <p:nvPr/>
        </p:nvSpPr>
        <p:spPr>
          <a:xfrm>
            <a:off x="1231265" y="3773805"/>
            <a:ext cx="9272270"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Ẩm thực phong phú</a:t>
            </a:r>
            <a:endParaRPr lang="en-US" sz="1600" dirty="0"/>
          </a:p>
        </p:txBody>
      </p:sp>
      <p:sp>
        <p:nvSpPr>
          <p:cNvPr id="18" name="Text 15"/>
          <p:cNvSpPr/>
          <p:nvPr/>
        </p:nvSpPr>
        <p:spPr>
          <a:xfrm>
            <a:off x="1231265" y="4183380"/>
            <a:ext cx="9295130" cy="574873"/>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Phở, bánh tráng trộn và các món ăn đường phố là những đặc sản của TP.HCM. Du khách có thể thưởng thức ẩm thực phong phú và đa dạng tại đây.</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FFFFFF">
                  <a:alpha val="34000"/>
                </a:srgbClr>
              </a:gs>
              <a:gs pos="76000">
                <a:srgbClr val="FFFFFF">
                  <a:alpha val="3000"/>
                </a:srgbClr>
              </a:gs>
              <a:gs pos="100000">
                <a:srgbClr val="FFFFFF">
                  <a:alpha val="3000"/>
                </a:srgbClr>
              </a:gs>
            </a:gsLst>
            <a:lin ang="0" scaled="1"/>
          </a:gradFill>
          <a:ln/>
        </p:spPr>
        <p:txBody>
          <a:bodyPr/>
          <a:lstStyle/>
          <a:p>
            <a:endParaRPr lang="en-US"/>
          </a:p>
        </p:txBody>
      </p:sp>
      <p:sp>
        <p:nvSpPr>
          <p:cNvPr id="3" name="Text 1"/>
          <p:cNvSpPr/>
          <p:nvPr/>
        </p:nvSpPr>
        <p:spPr>
          <a:xfrm rot="1800000">
            <a:off x="367916" y="1062304"/>
            <a:ext cx="1357317" cy="1357318"/>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7202170" y="0"/>
            <a:ext cx="4989830" cy="6853555"/>
          </a:xfrm>
          <a:custGeom>
            <a:avLst/>
            <a:gdLst/>
            <a:ahLst/>
            <a:cxnLst/>
            <a:rect l="l" t="t" r="r" b="b"/>
            <a:pathLst>
              <a:path w="4989830" h="6853555">
                <a:moveTo>
                  <a:pt x="800414" y="0"/>
                </a:moveTo>
                <a:lnTo>
                  <a:pt x="4989830" y="0"/>
                </a:lnTo>
                <a:lnTo>
                  <a:pt x="4989830" y="6853555"/>
                </a:lnTo>
                <a:lnTo>
                  <a:pt x="859710" y="6853555"/>
                </a:lnTo>
                <a:lnTo>
                  <a:pt x="762495" y="6678901"/>
                </a:lnTo>
                <a:cubicBezTo>
                  <a:pt x="286149" y="5780658"/>
                  <a:pt x="0" y="4629089"/>
                  <a:pt x="0" y="3373514"/>
                </a:cubicBezTo>
                <a:cubicBezTo>
                  <a:pt x="0" y="2117938"/>
                  <a:pt x="286148" y="966368"/>
                  <a:pt x="762494" y="68125"/>
                </a:cubicBezTo>
                <a:close/>
              </a:path>
            </a:pathLst>
          </a:custGeom>
          <a:solidFill>
            <a:srgbClr val="3E4048"/>
          </a:solidFill>
          <a:ln/>
        </p:spPr>
        <p:txBody>
          <a:bodyPr/>
          <a:lstStyle/>
          <a:p>
            <a:endParaRPr lang="en-US"/>
          </a:p>
        </p:txBody>
      </p:sp>
      <p:sp>
        <p:nvSpPr>
          <p:cNvPr id="5" name="Text 3"/>
          <p:cNvSpPr/>
          <p:nvPr/>
        </p:nvSpPr>
        <p:spPr>
          <a:xfrm>
            <a:off x="7202170" y="0"/>
            <a:ext cx="4989830" cy="68535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000000">
              <a:alpha val="0"/>
            </a:srgbClr>
          </a:solidFill>
          <a:ln w="19050">
            <a:solidFill>
              <a:srgbClr val="FFFFFF"/>
            </a:solidFill>
            <a:prstDash val="solid"/>
          </a:ln>
          <a:effectLst>
            <a:outerShdw blurRad="266700" dist="76200" dir="2700000" algn="bl" rotWithShape="0">
              <a:srgbClr val="017ED5">
                <a:alpha val="40000"/>
              </a:srgbClr>
            </a:outerShdw>
          </a:effectLst>
        </p:spPr>
        <p:txBody>
          <a:bodyPr/>
          <a:lstStyle/>
          <a:p>
            <a:endParaRPr lang="en-US"/>
          </a:p>
        </p:txBody>
      </p:sp>
      <p:sp>
        <p:nvSpPr>
          <p:cNvPr id="7" name="Text 5"/>
          <p:cNvSpPr/>
          <p:nvPr/>
        </p:nvSpPr>
        <p:spPr>
          <a:xfrm>
            <a:off x="732155" y="1543050"/>
            <a:ext cx="10728325" cy="4410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646930"/>
            <a:ext cx="631190" cy="626745"/>
          </a:xfrm>
          <a:prstGeom prst="ellipse">
            <a:avLst/>
          </a:prstGeom>
          <a:solidFill>
            <a:srgbClr val="017ED5">
              <a:alpha val="5098"/>
            </a:srgbClr>
          </a:solidFill>
          <a:ln/>
        </p:spPr>
        <p:txBody>
          <a:bodyPr/>
          <a:lstStyle/>
          <a:p>
            <a:endParaRPr lang="en-US"/>
          </a:p>
        </p:txBody>
      </p:sp>
      <p:sp>
        <p:nvSpPr>
          <p:cNvPr id="9" name="Text 7"/>
          <p:cNvSpPr/>
          <p:nvPr/>
        </p:nvSpPr>
        <p:spPr>
          <a:xfrm>
            <a:off x="1043305" y="4646930"/>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4726954"/>
            <a:ext cx="470007" cy="466697"/>
          </a:xfrm>
          <a:prstGeom prst="ellipse">
            <a:avLst/>
          </a:prstGeom>
          <a:solidFill>
            <a:srgbClr val="FFFFFF">
              <a:alpha val="18039"/>
            </a:srgbClr>
          </a:solidFill>
          <a:ln/>
        </p:spPr>
        <p:txBody>
          <a:bodyPr/>
          <a:lstStyle/>
          <a:p>
            <a:endParaRPr lang="en-US"/>
          </a:p>
        </p:txBody>
      </p:sp>
      <p:sp>
        <p:nvSpPr>
          <p:cNvPr id="11" name="Text 9"/>
          <p:cNvSpPr/>
          <p:nvPr/>
        </p:nvSpPr>
        <p:spPr>
          <a:xfrm>
            <a:off x="1123897" y="4726954"/>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4801524"/>
            <a:ext cx="319808" cy="317556"/>
          </a:xfrm>
          <a:prstGeom prst="ellipse">
            <a:avLst/>
          </a:prstGeom>
          <a:solidFill>
            <a:srgbClr val="FFFFFF"/>
          </a:solidFill>
          <a:ln/>
          <a:effectLst>
            <a:outerShdw blurRad="63500" dist="63500" dir="2700000" algn="bl" rotWithShape="0">
              <a:srgbClr val="017ED5">
                <a:alpha val="40000"/>
              </a:srgbClr>
            </a:outerShdw>
          </a:effectLst>
        </p:spPr>
        <p:txBody>
          <a:bodyPr/>
          <a:lstStyle/>
          <a:p>
            <a:endParaRPr lang="en-US"/>
          </a:p>
        </p:txBody>
      </p:sp>
      <p:sp>
        <p:nvSpPr>
          <p:cNvPr id="13" name="Text 11"/>
          <p:cNvSpPr/>
          <p:nvPr/>
        </p:nvSpPr>
        <p:spPr>
          <a:xfrm>
            <a:off x="1198996" y="4801524"/>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15" name="Text 13"/>
          <p:cNvSpPr/>
          <p:nvPr/>
        </p:nvSpPr>
        <p:spPr>
          <a:xfrm>
            <a:off x="1852930"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11979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17" name="Text 15"/>
          <p:cNvSpPr/>
          <p:nvPr/>
        </p:nvSpPr>
        <p:spPr>
          <a:xfrm>
            <a:off x="211979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38666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19" name="Text 17"/>
          <p:cNvSpPr/>
          <p:nvPr/>
        </p:nvSpPr>
        <p:spPr>
          <a:xfrm>
            <a:off x="238666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653538"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21" name="Text 19"/>
          <p:cNvSpPr/>
          <p:nvPr/>
        </p:nvSpPr>
        <p:spPr>
          <a:xfrm>
            <a:off x="2653538"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920407"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23" name="Text 21"/>
          <p:cNvSpPr/>
          <p:nvPr/>
        </p:nvSpPr>
        <p:spPr>
          <a:xfrm>
            <a:off x="2920407"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318727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25" name="Text 23"/>
          <p:cNvSpPr/>
          <p:nvPr/>
        </p:nvSpPr>
        <p:spPr>
          <a:xfrm>
            <a:off x="318727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45414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27" name="Text 25"/>
          <p:cNvSpPr/>
          <p:nvPr/>
        </p:nvSpPr>
        <p:spPr>
          <a:xfrm>
            <a:off x="345414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721011"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29" name="Text 27"/>
          <p:cNvSpPr/>
          <p:nvPr/>
        </p:nvSpPr>
        <p:spPr>
          <a:xfrm>
            <a:off x="3721011"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Shape 28"/>
          <p:cNvSpPr/>
          <p:nvPr/>
        </p:nvSpPr>
        <p:spPr>
          <a:xfrm flipH="1">
            <a:off x="5218430"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31" name="Text 29"/>
          <p:cNvSpPr/>
          <p:nvPr/>
        </p:nvSpPr>
        <p:spPr>
          <a:xfrm>
            <a:off x="5218430"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2" name="Shape 30"/>
          <p:cNvSpPr/>
          <p:nvPr/>
        </p:nvSpPr>
        <p:spPr>
          <a:xfrm flipH="1">
            <a:off x="548529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33" name="Text 31"/>
          <p:cNvSpPr/>
          <p:nvPr/>
        </p:nvSpPr>
        <p:spPr>
          <a:xfrm>
            <a:off x="548529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75216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35" name="Text 33"/>
          <p:cNvSpPr/>
          <p:nvPr/>
        </p:nvSpPr>
        <p:spPr>
          <a:xfrm>
            <a:off x="575216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6019038"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37" name="Text 35"/>
          <p:cNvSpPr/>
          <p:nvPr/>
        </p:nvSpPr>
        <p:spPr>
          <a:xfrm>
            <a:off x="6019038"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6285907"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39" name="Text 37"/>
          <p:cNvSpPr/>
          <p:nvPr/>
        </p:nvSpPr>
        <p:spPr>
          <a:xfrm>
            <a:off x="6285907"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655277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41" name="Text 39"/>
          <p:cNvSpPr/>
          <p:nvPr/>
        </p:nvSpPr>
        <p:spPr>
          <a:xfrm>
            <a:off x="655277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81964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43" name="Text 41"/>
          <p:cNvSpPr/>
          <p:nvPr/>
        </p:nvSpPr>
        <p:spPr>
          <a:xfrm>
            <a:off x="681964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7086511"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45" name="Text 43"/>
          <p:cNvSpPr/>
          <p:nvPr/>
        </p:nvSpPr>
        <p:spPr>
          <a:xfrm>
            <a:off x="7086511"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8592820"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47" name="Text 45"/>
          <p:cNvSpPr/>
          <p:nvPr/>
        </p:nvSpPr>
        <p:spPr>
          <a:xfrm>
            <a:off x="8592820"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8" name="Shape 46"/>
          <p:cNvSpPr/>
          <p:nvPr/>
        </p:nvSpPr>
        <p:spPr>
          <a:xfrm flipH="1">
            <a:off x="885968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49" name="Text 47"/>
          <p:cNvSpPr/>
          <p:nvPr/>
        </p:nvSpPr>
        <p:spPr>
          <a:xfrm>
            <a:off x="885968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0" name="Shape 48"/>
          <p:cNvSpPr/>
          <p:nvPr/>
        </p:nvSpPr>
        <p:spPr>
          <a:xfrm flipH="1">
            <a:off x="9126559"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51" name="Text 49"/>
          <p:cNvSpPr/>
          <p:nvPr/>
        </p:nvSpPr>
        <p:spPr>
          <a:xfrm>
            <a:off x="9126559"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9393428"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53" name="Text 51"/>
          <p:cNvSpPr/>
          <p:nvPr/>
        </p:nvSpPr>
        <p:spPr>
          <a:xfrm>
            <a:off x="9393428"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9660297"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55" name="Text 53"/>
          <p:cNvSpPr/>
          <p:nvPr/>
        </p:nvSpPr>
        <p:spPr>
          <a:xfrm>
            <a:off x="9660297"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992716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57" name="Text 55"/>
          <p:cNvSpPr/>
          <p:nvPr/>
        </p:nvSpPr>
        <p:spPr>
          <a:xfrm>
            <a:off x="992716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10194036"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59" name="Text 57"/>
          <p:cNvSpPr/>
          <p:nvPr/>
        </p:nvSpPr>
        <p:spPr>
          <a:xfrm>
            <a:off x="10194036"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10460901" y="4838065"/>
            <a:ext cx="250279" cy="280670"/>
          </a:xfrm>
          <a:custGeom>
            <a:avLst/>
            <a:gdLst/>
            <a:ahLst/>
            <a:cxnLst/>
            <a:rect l="l" t="t" r="r" b="b"/>
            <a:pathLst>
              <a:path w="250279" h="280670">
                <a:moveTo>
                  <a:pt x="204181" y="212934"/>
                </a:moveTo>
                <a:cubicBezTo>
                  <a:pt x="229640" y="212934"/>
                  <a:pt x="250279" y="228097"/>
                  <a:pt x="250279" y="246802"/>
                </a:cubicBezTo>
                <a:cubicBezTo>
                  <a:pt x="250279" y="265507"/>
                  <a:pt x="229640" y="280670"/>
                  <a:pt x="204181" y="280670"/>
                </a:cubicBezTo>
                <a:cubicBezTo>
                  <a:pt x="178721" y="280670"/>
                  <a:pt x="158082" y="265507"/>
                  <a:pt x="158082" y="246802"/>
                </a:cubicBezTo>
                <a:cubicBezTo>
                  <a:pt x="158082" y="228097"/>
                  <a:pt x="178721" y="212934"/>
                  <a:pt x="204181" y="212934"/>
                </a:cubicBezTo>
                <a:close/>
                <a:moveTo>
                  <a:pt x="125095" y="159692"/>
                </a:moveTo>
                <a:cubicBezTo>
                  <a:pt x="150567" y="159692"/>
                  <a:pt x="171215" y="174855"/>
                  <a:pt x="171215" y="193560"/>
                </a:cubicBezTo>
                <a:cubicBezTo>
                  <a:pt x="171215" y="212265"/>
                  <a:pt x="150567" y="227428"/>
                  <a:pt x="125095" y="227428"/>
                </a:cubicBezTo>
                <a:cubicBezTo>
                  <a:pt x="99623" y="227428"/>
                  <a:pt x="78974" y="212265"/>
                  <a:pt x="78974" y="193560"/>
                </a:cubicBezTo>
                <a:cubicBezTo>
                  <a:pt x="78974" y="174855"/>
                  <a:pt x="99623" y="159692"/>
                  <a:pt x="125095" y="159692"/>
                </a:cubicBezTo>
                <a:close/>
                <a:moveTo>
                  <a:pt x="46098" y="106451"/>
                </a:moveTo>
                <a:cubicBezTo>
                  <a:pt x="71558" y="106451"/>
                  <a:pt x="92197" y="121614"/>
                  <a:pt x="92197" y="140319"/>
                </a:cubicBezTo>
                <a:cubicBezTo>
                  <a:pt x="92197" y="159023"/>
                  <a:pt x="71558" y="174186"/>
                  <a:pt x="46098" y="174186"/>
                </a:cubicBezTo>
                <a:cubicBezTo>
                  <a:pt x="20639" y="174186"/>
                  <a:pt x="0" y="159023"/>
                  <a:pt x="0" y="140319"/>
                </a:cubicBezTo>
                <a:cubicBezTo>
                  <a:pt x="0" y="121614"/>
                  <a:pt x="20639" y="106451"/>
                  <a:pt x="46098" y="106451"/>
                </a:cubicBezTo>
                <a:close/>
                <a:moveTo>
                  <a:pt x="125095" y="53242"/>
                </a:moveTo>
                <a:cubicBezTo>
                  <a:pt x="150567" y="53242"/>
                  <a:pt x="171215" y="68412"/>
                  <a:pt x="171215" y="87126"/>
                </a:cubicBezTo>
                <a:cubicBezTo>
                  <a:pt x="171215" y="105839"/>
                  <a:pt x="150567" y="121010"/>
                  <a:pt x="125095" y="121010"/>
                </a:cubicBezTo>
                <a:cubicBezTo>
                  <a:pt x="99623" y="121010"/>
                  <a:pt x="78974" y="105839"/>
                  <a:pt x="78974" y="87126"/>
                </a:cubicBezTo>
                <a:cubicBezTo>
                  <a:pt x="78974" y="68412"/>
                  <a:pt x="99623" y="53242"/>
                  <a:pt x="125095" y="53242"/>
                </a:cubicBezTo>
                <a:close/>
                <a:moveTo>
                  <a:pt x="204181" y="0"/>
                </a:moveTo>
                <a:cubicBezTo>
                  <a:pt x="229640" y="0"/>
                  <a:pt x="250279" y="15171"/>
                  <a:pt x="250279" y="33884"/>
                </a:cubicBezTo>
                <a:cubicBezTo>
                  <a:pt x="250279" y="52598"/>
                  <a:pt x="229640" y="67768"/>
                  <a:pt x="204181" y="67768"/>
                </a:cubicBezTo>
                <a:cubicBezTo>
                  <a:pt x="178721" y="67768"/>
                  <a:pt x="158082" y="52598"/>
                  <a:pt x="158082" y="33884"/>
                </a:cubicBezTo>
                <a:cubicBezTo>
                  <a:pt x="158082" y="15171"/>
                  <a:pt x="178721" y="0"/>
                  <a:pt x="204181" y="0"/>
                </a:cubicBezTo>
                <a:close/>
              </a:path>
            </a:pathLst>
          </a:custGeom>
          <a:gradFill flip="none" rotWithShape="1">
            <a:gsLst>
              <a:gs pos="0">
                <a:srgbClr val="BFBFBF"/>
              </a:gs>
              <a:gs pos="100000">
                <a:srgbClr val="3E4048"/>
              </a:gs>
            </a:gsLst>
            <a:lin ang="0" scaled="1"/>
          </a:gradFill>
          <a:ln/>
        </p:spPr>
        <p:txBody>
          <a:bodyPr/>
          <a:lstStyle/>
          <a:p>
            <a:endParaRPr lang="en-US"/>
          </a:p>
        </p:txBody>
      </p:sp>
      <p:sp>
        <p:nvSpPr>
          <p:cNvPr id="61" name="Text 59"/>
          <p:cNvSpPr/>
          <p:nvPr/>
        </p:nvSpPr>
        <p:spPr>
          <a:xfrm>
            <a:off x="10460901" y="4838065"/>
            <a:ext cx="25027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a:off x="422910" y="6374130"/>
            <a:ext cx="215900" cy="215900"/>
          </a:xfrm>
          <a:prstGeom prst="roundRect">
            <a:avLst>
              <a:gd name="adj" fmla="val 50000"/>
            </a:avLst>
          </a:prstGeom>
          <a:solidFill>
            <a:srgbClr val="FFFFFF"/>
          </a:solidFill>
          <a:ln/>
        </p:spPr>
        <p:txBody>
          <a:bodyPr/>
          <a:lstStyle/>
          <a:p>
            <a:endParaRPr lang="en-US"/>
          </a:p>
        </p:txBody>
      </p:sp>
      <p:sp>
        <p:nvSpPr>
          <p:cNvPr id="63" name="Text 61"/>
          <p:cNvSpPr/>
          <p:nvPr/>
        </p:nvSpPr>
        <p:spPr>
          <a:xfrm>
            <a:off x="422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a:off x="549910" y="6374130"/>
            <a:ext cx="215900" cy="215900"/>
          </a:xfrm>
          <a:prstGeom prst="roundRect">
            <a:avLst>
              <a:gd name="adj" fmla="val 50000"/>
            </a:avLst>
          </a:prstGeom>
          <a:solidFill>
            <a:srgbClr val="000000">
              <a:alpha val="0"/>
            </a:srgbClr>
          </a:solidFill>
          <a:ln w="19050">
            <a:solidFill>
              <a:srgbClr val="FFFFFF"/>
            </a:solidFill>
            <a:prstDash val="solid"/>
          </a:ln>
        </p:spPr>
        <p:txBody>
          <a:bodyPr/>
          <a:lstStyle/>
          <a:p>
            <a:endParaRPr lang="en-US"/>
          </a:p>
        </p:txBody>
      </p:sp>
      <p:sp>
        <p:nvSpPr>
          <p:cNvPr id="65" name="Text 63"/>
          <p:cNvSpPr/>
          <p:nvPr/>
        </p:nvSpPr>
        <p:spPr>
          <a:xfrm>
            <a:off x="549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6" name="Shape 64"/>
          <p:cNvSpPr/>
          <p:nvPr/>
        </p:nvSpPr>
        <p:spPr>
          <a:xfrm>
            <a:off x="4314190" y="4646930"/>
            <a:ext cx="631190" cy="626745"/>
          </a:xfrm>
          <a:prstGeom prst="ellipse">
            <a:avLst/>
          </a:prstGeom>
          <a:solidFill>
            <a:srgbClr val="017ED5">
              <a:alpha val="5098"/>
            </a:srgbClr>
          </a:solidFill>
          <a:ln/>
        </p:spPr>
        <p:txBody>
          <a:bodyPr/>
          <a:lstStyle/>
          <a:p>
            <a:endParaRPr lang="en-US"/>
          </a:p>
        </p:txBody>
      </p:sp>
      <p:sp>
        <p:nvSpPr>
          <p:cNvPr id="67" name="Text 65"/>
          <p:cNvSpPr/>
          <p:nvPr/>
        </p:nvSpPr>
        <p:spPr>
          <a:xfrm>
            <a:off x="4314190" y="4646930"/>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8" name="Shape 66"/>
          <p:cNvSpPr/>
          <p:nvPr/>
        </p:nvSpPr>
        <p:spPr>
          <a:xfrm>
            <a:off x="4394782" y="4726954"/>
            <a:ext cx="470007" cy="466697"/>
          </a:xfrm>
          <a:prstGeom prst="ellipse">
            <a:avLst/>
          </a:prstGeom>
          <a:solidFill>
            <a:srgbClr val="FFFFFF">
              <a:alpha val="18039"/>
            </a:srgbClr>
          </a:solidFill>
          <a:ln/>
        </p:spPr>
        <p:txBody>
          <a:bodyPr/>
          <a:lstStyle/>
          <a:p>
            <a:endParaRPr lang="en-US"/>
          </a:p>
        </p:txBody>
      </p:sp>
      <p:sp>
        <p:nvSpPr>
          <p:cNvPr id="69" name="Text 67"/>
          <p:cNvSpPr/>
          <p:nvPr/>
        </p:nvSpPr>
        <p:spPr>
          <a:xfrm>
            <a:off x="4394782" y="4726954"/>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4469881" y="4801524"/>
            <a:ext cx="319808" cy="317556"/>
          </a:xfrm>
          <a:prstGeom prst="ellipse">
            <a:avLst/>
          </a:prstGeom>
          <a:solidFill>
            <a:srgbClr val="FFFFFF"/>
          </a:solidFill>
          <a:ln/>
          <a:effectLst>
            <a:outerShdw blurRad="63500" dist="63500" dir="2700000" algn="bl" rotWithShape="0">
              <a:srgbClr val="017ED5">
                <a:alpha val="40000"/>
              </a:srgbClr>
            </a:outerShdw>
          </a:effectLst>
        </p:spPr>
        <p:txBody>
          <a:bodyPr/>
          <a:lstStyle/>
          <a:p>
            <a:endParaRPr lang="en-US"/>
          </a:p>
        </p:txBody>
      </p:sp>
      <p:sp>
        <p:nvSpPr>
          <p:cNvPr id="71" name="Text 69"/>
          <p:cNvSpPr/>
          <p:nvPr/>
        </p:nvSpPr>
        <p:spPr>
          <a:xfrm>
            <a:off x="4469881" y="4801524"/>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7688580" y="4636135"/>
            <a:ext cx="631190" cy="626745"/>
          </a:xfrm>
          <a:prstGeom prst="ellipse">
            <a:avLst/>
          </a:prstGeom>
          <a:solidFill>
            <a:srgbClr val="017ED5">
              <a:alpha val="5098"/>
            </a:srgbClr>
          </a:solidFill>
          <a:ln/>
        </p:spPr>
        <p:txBody>
          <a:bodyPr/>
          <a:lstStyle/>
          <a:p>
            <a:endParaRPr lang="en-US"/>
          </a:p>
        </p:txBody>
      </p:sp>
      <p:sp>
        <p:nvSpPr>
          <p:cNvPr id="73" name="Text 71"/>
          <p:cNvSpPr/>
          <p:nvPr/>
        </p:nvSpPr>
        <p:spPr>
          <a:xfrm>
            <a:off x="7688580" y="463613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7769172" y="4716159"/>
            <a:ext cx="470007" cy="466697"/>
          </a:xfrm>
          <a:prstGeom prst="ellipse">
            <a:avLst/>
          </a:prstGeom>
          <a:solidFill>
            <a:srgbClr val="FFFFFF">
              <a:alpha val="18039"/>
            </a:srgbClr>
          </a:solidFill>
          <a:ln/>
        </p:spPr>
        <p:txBody>
          <a:bodyPr/>
          <a:lstStyle/>
          <a:p>
            <a:endParaRPr lang="en-US"/>
          </a:p>
        </p:txBody>
      </p:sp>
      <p:sp>
        <p:nvSpPr>
          <p:cNvPr id="75" name="Text 73"/>
          <p:cNvSpPr/>
          <p:nvPr/>
        </p:nvSpPr>
        <p:spPr>
          <a:xfrm>
            <a:off x="7769172" y="471615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7844271" y="4790729"/>
            <a:ext cx="319808" cy="317556"/>
          </a:xfrm>
          <a:prstGeom prst="ellipse">
            <a:avLst/>
          </a:prstGeom>
          <a:solidFill>
            <a:srgbClr val="FFFFFF"/>
          </a:solidFill>
          <a:ln/>
          <a:effectLst>
            <a:outerShdw blurRad="63500" dist="63500" dir="2700000" algn="bl" rotWithShape="0">
              <a:srgbClr val="017ED5">
                <a:alpha val="40000"/>
              </a:srgbClr>
            </a:outerShdw>
          </a:effectLst>
        </p:spPr>
        <p:txBody>
          <a:bodyPr/>
          <a:lstStyle/>
          <a:p>
            <a:endParaRPr lang="en-US"/>
          </a:p>
        </p:txBody>
      </p:sp>
      <p:sp>
        <p:nvSpPr>
          <p:cNvPr id="77" name="Text 75"/>
          <p:cNvSpPr/>
          <p:nvPr/>
        </p:nvSpPr>
        <p:spPr>
          <a:xfrm>
            <a:off x="7844271" y="479072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78" name="Image 0" descr="https://kimi-img.moonshot.cn/pub/slides/slides_tmpl/image/25-08-27-20:04:09-d2nf8e98bjvh7rlj0a10.png"/>
          <p:cNvPicPr>
            <a:picLocks noChangeAspect="1"/>
          </p:cNvPicPr>
          <p:nvPr/>
        </p:nvPicPr>
        <p:blipFill>
          <a:blip r:embed="rId3"/>
          <a:stretch>
            <a:fillRect/>
          </a:stretch>
        </p:blipFill>
        <p:spPr>
          <a:xfrm>
            <a:off x="1302385" y="2070735"/>
            <a:ext cx="18415" cy="2688590"/>
          </a:xfrm>
          <a:prstGeom prst="rect">
            <a:avLst/>
          </a:prstGeom>
        </p:spPr>
      </p:pic>
      <p:pic>
        <p:nvPicPr>
          <p:cNvPr id="79" name="Image 1" descr="https://kimi-img.moonshot.cn/pub/slides/slides_tmpl/image/25-08-27-20:04:09-d2nf8e98bjvh7rlj0a10.png"/>
          <p:cNvPicPr>
            <a:picLocks noChangeAspect="1"/>
          </p:cNvPicPr>
          <p:nvPr/>
        </p:nvPicPr>
        <p:blipFill>
          <a:blip r:embed="rId3"/>
          <a:stretch>
            <a:fillRect/>
          </a:stretch>
        </p:blipFill>
        <p:spPr>
          <a:xfrm>
            <a:off x="4491355" y="2070735"/>
            <a:ext cx="18415" cy="2688590"/>
          </a:xfrm>
          <a:prstGeom prst="rect">
            <a:avLst/>
          </a:prstGeom>
        </p:spPr>
      </p:pic>
      <p:pic>
        <p:nvPicPr>
          <p:cNvPr id="80" name="Image 2" descr="https://kimi-img.moonshot.cn/pub/slides/slides_tmpl/image/25-08-27-20:04:09-d2nf8e98bjvh7rlj0a10.png"/>
          <p:cNvPicPr>
            <a:picLocks noChangeAspect="1"/>
          </p:cNvPicPr>
          <p:nvPr/>
        </p:nvPicPr>
        <p:blipFill>
          <a:blip r:embed="rId3"/>
          <a:stretch>
            <a:fillRect/>
          </a:stretch>
        </p:blipFill>
        <p:spPr>
          <a:xfrm>
            <a:off x="7863205" y="2070735"/>
            <a:ext cx="18415" cy="2688590"/>
          </a:xfrm>
          <a:prstGeom prst="rect">
            <a:avLst/>
          </a:prstGeom>
        </p:spPr>
      </p:pic>
      <p:sp>
        <p:nvSpPr>
          <p:cNvPr id="81" name="Shape 76"/>
          <p:cNvSpPr/>
          <p:nvPr/>
        </p:nvSpPr>
        <p:spPr>
          <a:xfrm>
            <a:off x="1158875" y="1864995"/>
            <a:ext cx="227330" cy="215265"/>
          </a:xfrm>
          <a:prstGeom prst="ellipse">
            <a:avLst/>
          </a:prstGeom>
          <a:solidFill>
            <a:srgbClr val="3E4048"/>
          </a:solidFill>
          <a:ln w="19050">
            <a:gradFill flip="none" rotWithShape="1">
              <a:gsLst>
                <a:gs pos="0">
                  <a:srgbClr val="FFFFFF">
                    <a:alpha val="0"/>
                  </a:srgbClr>
                </a:gs>
                <a:gs pos="15000">
                  <a:srgbClr val="FFFFFF">
                    <a:alpha val="0"/>
                  </a:srgbClr>
                </a:gs>
                <a:gs pos="100000">
                  <a:srgbClr val="808080"/>
                </a:gs>
              </a:gsLst>
              <a:lin ang="10740000" scaled="1"/>
            </a:gradFill>
            <a:prstDash val="solid"/>
          </a:ln>
        </p:spPr>
        <p:txBody>
          <a:bodyPr/>
          <a:lstStyle/>
          <a:p>
            <a:endParaRPr lang="en-US"/>
          </a:p>
        </p:txBody>
      </p:sp>
      <p:sp>
        <p:nvSpPr>
          <p:cNvPr id="82" name="Text 77"/>
          <p:cNvSpPr/>
          <p:nvPr/>
        </p:nvSpPr>
        <p:spPr>
          <a:xfrm>
            <a:off x="1158875" y="186499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3" name="Shape 78"/>
          <p:cNvSpPr/>
          <p:nvPr/>
        </p:nvSpPr>
        <p:spPr>
          <a:xfrm>
            <a:off x="4360545" y="1864995"/>
            <a:ext cx="227330" cy="215265"/>
          </a:xfrm>
          <a:prstGeom prst="ellipse">
            <a:avLst/>
          </a:prstGeom>
          <a:solidFill>
            <a:srgbClr val="3E4048"/>
          </a:solidFill>
          <a:ln w="19050">
            <a:gradFill flip="none" rotWithShape="1">
              <a:gsLst>
                <a:gs pos="0">
                  <a:srgbClr val="FFFFFF">
                    <a:alpha val="0"/>
                  </a:srgbClr>
                </a:gs>
                <a:gs pos="15000">
                  <a:srgbClr val="FFFFFF">
                    <a:alpha val="0"/>
                  </a:srgbClr>
                </a:gs>
                <a:gs pos="100000">
                  <a:srgbClr val="808080"/>
                </a:gs>
              </a:gsLst>
              <a:lin ang="10740000" scaled="1"/>
            </a:gradFill>
            <a:prstDash val="solid"/>
          </a:ln>
        </p:spPr>
        <p:txBody>
          <a:bodyPr/>
          <a:lstStyle/>
          <a:p>
            <a:endParaRPr lang="en-US"/>
          </a:p>
        </p:txBody>
      </p:sp>
      <p:sp>
        <p:nvSpPr>
          <p:cNvPr id="84" name="Text 79"/>
          <p:cNvSpPr/>
          <p:nvPr/>
        </p:nvSpPr>
        <p:spPr>
          <a:xfrm>
            <a:off x="4360545" y="186499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5" name="Shape 80"/>
          <p:cNvSpPr/>
          <p:nvPr/>
        </p:nvSpPr>
        <p:spPr>
          <a:xfrm>
            <a:off x="7708265" y="1864995"/>
            <a:ext cx="227330" cy="215265"/>
          </a:xfrm>
          <a:prstGeom prst="ellipse">
            <a:avLst/>
          </a:prstGeom>
          <a:solidFill>
            <a:srgbClr val="3E4048"/>
          </a:solidFill>
          <a:ln w="19050">
            <a:gradFill flip="none" rotWithShape="1">
              <a:gsLst>
                <a:gs pos="0">
                  <a:srgbClr val="FFFFFF">
                    <a:alpha val="0"/>
                  </a:srgbClr>
                </a:gs>
                <a:gs pos="15000">
                  <a:srgbClr val="FFFFFF">
                    <a:alpha val="0"/>
                  </a:srgbClr>
                </a:gs>
                <a:gs pos="100000">
                  <a:srgbClr val="808080"/>
                </a:gs>
              </a:gsLst>
              <a:lin ang="10740000" scaled="1"/>
            </a:gradFill>
            <a:prstDash val="solid"/>
          </a:ln>
        </p:spPr>
        <p:txBody>
          <a:bodyPr/>
          <a:lstStyle/>
          <a:p>
            <a:endParaRPr lang="en-US"/>
          </a:p>
        </p:txBody>
      </p:sp>
      <p:sp>
        <p:nvSpPr>
          <p:cNvPr id="86" name="Text 81"/>
          <p:cNvSpPr/>
          <p:nvPr/>
        </p:nvSpPr>
        <p:spPr>
          <a:xfrm>
            <a:off x="7708265" y="186499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7" name="Shape 82"/>
          <p:cNvSpPr/>
          <p:nvPr/>
        </p:nvSpPr>
        <p:spPr>
          <a:xfrm rot="5400000">
            <a:off x="467360" y="410210"/>
            <a:ext cx="330200" cy="330200"/>
          </a:xfrm>
          <a:prstGeom prst="triangle">
            <a:avLst/>
          </a:prstGeom>
          <a:solidFill>
            <a:srgbClr val="535560"/>
          </a:solidFill>
          <a:ln/>
        </p:spPr>
        <p:txBody>
          <a:bodyPr/>
          <a:lstStyle/>
          <a:p>
            <a:endParaRPr lang="en-US"/>
          </a:p>
        </p:txBody>
      </p:sp>
      <p:sp>
        <p:nvSpPr>
          <p:cNvPr id="88" name="Text 83"/>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9" name="Shape 84"/>
          <p:cNvSpPr/>
          <p:nvPr/>
        </p:nvSpPr>
        <p:spPr>
          <a:xfrm rot="5400000">
            <a:off x="594360" y="537210"/>
            <a:ext cx="330200" cy="330200"/>
          </a:xfrm>
          <a:prstGeom prst="triangle">
            <a:avLst/>
          </a:prstGeom>
          <a:solidFill>
            <a:srgbClr val="FFFFFF"/>
          </a:solidFill>
          <a:ln/>
        </p:spPr>
        <p:txBody>
          <a:bodyPr/>
          <a:lstStyle/>
          <a:p>
            <a:endParaRPr lang="en-US"/>
          </a:p>
        </p:txBody>
      </p:sp>
      <p:sp>
        <p:nvSpPr>
          <p:cNvPr id="90" name="Text 85"/>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1" name="Text 86"/>
          <p:cNvSpPr/>
          <p:nvPr/>
        </p:nvSpPr>
        <p:spPr>
          <a:xfrm>
            <a:off x="1223645" y="41021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Mekong – Sông Nước Miệt Vườn</a:t>
            </a:r>
            <a:endParaRPr lang="en-US" sz="1600" dirty="0"/>
          </a:p>
        </p:txBody>
      </p:sp>
      <p:sp>
        <p:nvSpPr>
          <p:cNvPr id="92" name="Text 87"/>
          <p:cNvSpPr/>
          <p:nvPr/>
        </p:nvSpPr>
        <p:spPr>
          <a:xfrm>
            <a:off x="1474470" y="1864995"/>
            <a:ext cx="3122930" cy="248841"/>
          </a:xfrm>
          <a:prstGeom prst="rect">
            <a:avLst/>
          </a:prstGeom>
          <a:noFill/>
          <a:ln/>
        </p:spPr>
        <p:txBody>
          <a:bodyPr wrap="square" lIns="0" tIns="0" rIns="0" bIns="35941" rtlCol="0" anchor="b">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Chợ nổi Cái Răng</a:t>
            </a:r>
            <a:endParaRPr lang="en-US" sz="1600" dirty="0"/>
          </a:p>
        </p:txBody>
      </p:sp>
      <p:sp>
        <p:nvSpPr>
          <p:cNvPr id="93" name="Text 88"/>
          <p:cNvSpPr/>
          <p:nvPr/>
        </p:nvSpPr>
        <p:spPr>
          <a:xfrm>
            <a:off x="1198245" y="2399665"/>
            <a:ext cx="3214370" cy="1437481"/>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Chợ nổi Cái Răng là một trải nghiệm độc đáo. Du khách có thể mua sắm trái cây và các món ăn địa phương trên sông, tận hưởng không khí sôi động của chợ nổi.</a:t>
            </a:r>
            <a:endParaRPr lang="en-US" sz="1600" dirty="0"/>
          </a:p>
        </p:txBody>
      </p:sp>
      <p:sp>
        <p:nvSpPr>
          <p:cNvPr id="94" name="Text 89"/>
          <p:cNvSpPr/>
          <p:nvPr/>
        </p:nvSpPr>
        <p:spPr>
          <a:xfrm>
            <a:off x="4655820" y="1864995"/>
            <a:ext cx="3122930" cy="248841"/>
          </a:xfrm>
          <a:prstGeom prst="rect">
            <a:avLst/>
          </a:prstGeom>
          <a:noFill/>
          <a:ln/>
        </p:spPr>
        <p:txBody>
          <a:bodyPr wrap="square" lIns="0" tIns="0" rIns="0" bIns="35941" rtlCol="0" anchor="b">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Vườn trái cây</a:t>
            </a:r>
            <a:endParaRPr lang="en-US" sz="1600" dirty="0"/>
          </a:p>
        </p:txBody>
      </p:sp>
      <p:sp>
        <p:nvSpPr>
          <p:cNvPr id="95" name="Text 90"/>
          <p:cNvSpPr/>
          <p:nvPr/>
        </p:nvSpPr>
        <p:spPr>
          <a:xfrm>
            <a:off x="4510405" y="2399665"/>
            <a:ext cx="3203575" cy="1437481"/>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Đồng bằng sông Cửu Long nổi tiếng với các vườn trái cây bạt ngàn. Du khách có thể hái trái cây tươi ngay tại vườn, thưởng thức hương vị ngọt ngào của thiên nhiên.</a:t>
            </a:r>
            <a:endParaRPr lang="en-US" sz="1600" dirty="0"/>
          </a:p>
        </p:txBody>
      </p:sp>
      <p:sp>
        <p:nvSpPr>
          <p:cNvPr id="96" name="Text 91"/>
          <p:cNvSpPr/>
          <p:nvPr/>
        </p:nvSpPr>
        <p:spPr>
          <a:xfrm>
            <a:off x="8023860" y="1864995"/>
            <a:ext cx="3122930" cy="248841"/>
          </a:xfrm>
          <a:prstGeom prst="rect">
            <a:avLst/>
          </a:prstGeom>
          <a:noFill/>
          <a:ln/>
        </p:spPr>
        <p:txBody>
          <a:bodyPr wrap="square" lIns="0" tIns="0" rIns="0" bIns="35941" rtlCol="0" anchor="b">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Văn hóa sông nước</a:t>
            </a:r>
            <a:endParaRPr lang="en-US" sz="1600" dirty="0"/>
          </a:p>
        </p:txBody>
      </p:sp>
      <p:sp>
        <p:nvSpPr>
          <p:cNvPr id="97" name="Text 92"/>
          <p:cNvSpPr/>
          <p:nvPr/>
        </p:nvSpPr>
        <p:spPr>
          <a:xfrm>
            <a:off x="7881620" y="2399665"/>
            <a:ext cx="3302635" cy="1149945"/>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Miền Tây Nam Bộ có văn hóa sông nước đặc trưng. Đờn ca tài tử và các lễ hội truyền thống như Ok Om Bok tạo nên không khí vui tươi và ấm áp.</a:t>
            </a:r>
            <a:endParaRPr lang="en-US" sz="1600" dirty="0"/>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3200" cy="6861600"/>
          </a:xfrm>
          <a:prstGeom prst="rect">
            <a:avLst/>
          </a:prstGeom>
          <a:solidFill>
            <a:srgbClr val="000000"/>
          </a:solidFill>
          <a:ln/>
        </p:spPr>
        <p:txBody>
          <a:bodyPr/>
          <a:lstStyle/>
          <a:p>
            <a:endParaRPr lang="en-US"/>
          </a:p>
        </p:txBody>
      </p:sp>
      <p:sp>
        <p:nvSpPr>
          <p:cNvPr id="3" name="Text 1"/>
          <p:cNvSpPr/>
          <p:nvPr/>
        </p:nvSpPr>
        <p:spPr>
          <a:xfrm>
            <a:off x="0" y="0"/>
            <a:ext cx="12193200" cy="6861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445" y="1882140"/>
            <a:ext cx="12161520" cy="3093720"/>
          </a:xfrm>
          <a:prstGeom prst="rect">
            <a:avLst/>
          </a:prstGeom>
          <a:solidFill>
            <a:srgbClr val="FFFFFF">
              <a:alpha val="5098"/>
            </a:srgbClr>
          </a:solidFill>
          <a:ln/>
        </p:spPr>
        <p:txBody>
          <a:bodyPr/>
          <a:lstStyle/>
          <a:p>
            <a:endParaRPr lang="en-US"/>
          </a:p>
        </p:txBody>
      </p:sp>
      <p:sp>
        <p:nvSpPr>
          <p:cNvPr id="5" name="Text 3"/>
          <p:cNvSpPr/>
          <p:nvPr/>
        </p:nvSpPr>
        <p:spPr>
          <a:xfrm>
            <a:off x="4445" y="1882140"/>
            <a:ext cx="12161520" cy="30937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8-27-20:04:04-d2nf8d18bjvh7rlj09og.png"/>
          <p:cNvPicPr>
            <a:picLocks noChangeAspect="1"/>
          </p:cNvPicPr>
          <p:nvPr/>
        </p:nvPicPr>
        <p:blipFill>
          <a:blip r:embed="rId4"/>
          <a:stretch>
            <a:fillRect/>
          </a:stretch>
        </p:blipFill>
        <p:spPr>
          <a:xfrm>
            <a:off x="6756400" y="1410335"/>
            <a:ext cx="4041775" cy="4041775"/>
          </a:xfrm>
          <a:prstGeom prst="rect">
            <a:avLst/>
          </a:prstGeom>
        </p:spPr>
      </p:pic>
      <p:sp>
        <p:nvSpPr>
          <p:cNvPr id="7" name="Text 4"/>
          <p:cNvSpPr/>
          <p:nvPr/>
        </p:nvSpPr>
        <p:spPr>
          <a:xfrm>
            <a:off x="965835" y="1959610"/>
            <a:ext cx="4088765" cy="1234281"/>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FFFFFF"/>
                </a:solidFill>
                <a:latin typeface="MiSans" pitchFamily="34" charset="0"/>
                <a:ea typeface="MiSans" pitchFamily="34" charset="-122"/>
                <a:cs typeface="MiSans" pitchFamily="34" charset="-120"/>
              </a:rPr>
              <a:t>04</a:t>
            </a:r>
            <a:endParaRPr lang="en-US" sz="1600" dirty="0"/>
          </a:p>
        </p:txBody>
      </p:sp>
      <p:sp>
        <p:nvSpPr>
          <p:cNvPr id="8" name="Text 5"/>
          <p:cNvSpPr/>
          <p:nvPr/>
        </p:nvSpPr>
        <p:spPr>
          <a:xfrm>
            <a:off x="965835" y="3345815"/>
            <a:ext cx="7242175" cy="617141"/>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FFFFFF"/>
                </a:solidFill>
                <a:latin typeface="MiSans" pitchFamily="34" charset="0"/>
                <a:ea typeface="MiSans" pitchFamily="34" charset="-122"/>
                <a:cs typeface="MiSans" pitchFamily="34" charset="-120"/>
              </a:rPr>
              <a:t>Video Tổng Hợp</a:t>
            </a:r>
            <a:endParaRPr lang="en-US" sz="1600" dirty="0"/>
          </a:p>
        </p:txBody>
      </p:sp>
      <p:sp>
        <p:nvSpPr>
          <p:cNvPr id="9" name="Shape 6"/>
          <p:cNvSpPr/>
          <p:nvPr/>
        </p:nvSpPr>
        <p:spPr>
          <a:xfrm>
            <a:off x="7221220" y="1875155"/>
            <a:ext cx="3108325" cy="3108325"/>
          </a:xfrm>
          <a:prstGeom prst="ellipse">
            <a:avLst/>
          </a:prstGeom>
          <a:solidFill>
            <a:srgbClr val="000000">
              <a:alpha val="25882"/>
            </a:srgbClr>
          </a:solidFill>
          <a:ln/>
        </p:spPr>
        <p:txBody>
          <a:bodyPr/>
          <a:lstStyle/>
          <a:p>
            <a:endParaRPr lang="en-US"/>
          </a:p>
        </p:txBody>
      </p:sp>
      <p:sp>
        <p:nvSpPr>
          <p:cNvPr id="10" name="Text 7"/>
          <p:cNvSpPr/>
          <p:nvPr/>
        </p:nvSpPr>
        <p:spPr>
          <a:xfrm>
            <a:off x="7221220" y="1875155"/>
            <a:ext cx="3108325" cy="310832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3" name="Shape 0"/>
          <p:cNvSpPr/>
          <p:nvPr/>
        </p:nvSpPr>
        <p:spPr>
          <a:xfrm rot="5400000">
            <a:off x="467360" y="410210"/>
            <a:ext cx="330200" cy="330200"/>
          </a:xfrm>
          <a:prstGeom prst="triangle">
            <a:avLst/>
          </a:prstGeom>
          <a:solidFill>
            <a:srgbClr val="535560"/>
          </a:solidFill>
          <a:ln/>
        </p:spPr>
        <p:txBody>
          <a:bodyPr/>
          <a:lstStyle/>
          <a:p>
            <a:endParaRPr lang="en-US"/>
          </a:p>
        </p:txBody>
      </p:sp>
      <p:sp>
        <p:nvSpPr>
          <p:cNvPr id="4" name="Text 1"/>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rot="5400000">
            <a:off x="594360" y="537210"/>
            <a:ext cx="330200" cy="330200"/>
          </a:xfrm>
          <a:prstGeom prst="triangle">
            <a:avLst/>
          </a:prstGeom>
          <a:solidFill>
            <a:srgbClr val="FFFFFF"/>
          </a:solidFill>
          <a:ln/>
        </p:spPr>
        <p:txBody>
          <a:bodyPr/>
          <a:lstStyle/>
          <a:p>
            <a:endParaRPr lang="en-US"/>
          </a:p>
        </p:txBody>
      </p:sp>
      <p:sp>
        <p:nvSpPr>
          <p:cNvPr id="6" name="Text 3"/>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090930" y="40894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000000"/>
                </a:solidFill>
                <a:latin typeface="MiSans" pitchFamily="34" charset="0"/>
                <a:ea typeface="MiSans" pitchFamily="34" charset="-122"/>
                <a:cs typeface="MiSans" pitchFamily="34" charset="-120"/>
              </a:rPr>
              <a:t>Việt Nam Rực Rỡ Trong 30 Giây</a:t>
            </a:r>
            <a:endParaRPr lang="en-US" sz="1600" dirty="0"/>
          </a:p>
        </p:txBody>
      </p:sp>
      <p:sp>
        <p:nvSpPr>
          <p:cNvPr id="8" name="Shape 5"/>
          <p:cNvSpPr/>
          <p:nvPr/>
        </p:nvSpPr>
        <p:spPr>
          <a:xfrm>
            <a:off x="638810" y="6362065"/>
            <a:ext cx="215900" cy="215900"/>
          </a:xfrm>
          <a:prstGeom prst="roundRect">
            <a:avLst>
              <a:gd name="adj" fmla="val 50000"/>
            </a:avLst>
          </a:prstGeom>
          <a:solidFill>
            <a:srgbClr val="FFFFFF"/>
          </a:solidFill>
          <a:ln/>
        </p:spPr>
        <p:txBody>
          <a:bodyPr/>
          <a:lstStyle/>
          <a:p>
            <a:endParaRPr lang="en-US"/>
          </a:p>
        </p:txBody>
      </p:sp>
      <p:sp>
        <p:nvSpPr>
          <p:cNvPr id="9" name="Text 6"/>
          <p:cNvSpPr/>
          <p:nvPr/>
        </p:nvSpPr>
        <p:spPr>
          <a:xfrm>
            <a:off x="638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765810" y="6362065"/>
            <a:ext cx="215900" cy="215900"/>
          </a:xfrm>
          <a:prstGeom prst="roundRect">
            <a:avLst>
              <a:gd name="adj" fmla="val 50000"/>
            </a:avLst>
          </a:prstGeom>
          <a:solidFill>
            <a:srgbClr val="000000">
              <a:alpha val="0"/>
            </a:srgbClr>
          </a:solidFill>
          <a:ln w="19050">
            <a:solidFill>
              <a:srgbClr val="FFFFFF"/>
            </a:solidFill>
            <a:prstDash val="solid"/>
          </a:ln>
        </p:spPr>
        <p:txBody>
          <a:bodyPr/>
          <a:lstStyle/>
          <a:p>
            <a:endParaRPr lang="en-US"/>
          </a:p>
        </p:txBody>
      </p:sp>
      <p:sp>
        <p:nvSpPr>
          <p:cNvPr id="11" name="Text 8"/>
          <p:cNvSpPr/>
          <p:nvPr/>
        </p:nvSpPr>
        <p:spPr>
          <a:xfrm>
            <a:off x="765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3" name="Download (1)">
            <a:hlinkClick r:id="" action="ppaction://media"/>
            <a:extLst>
              <a:ext uri="{FF2B5EF4-FFF2-40B4-BE49-F238E27FC236}">
                <a16:creationId xmlns:a16="http://schemas.microsoft.com/office/drawing/2014/main" id="{E44C634D-B7F2-07DC-5DEB-A0E14CF041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9"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4:11-d2nf8ep8bjvh7rlj0a4g.png"/>
          <p:cNvPicPr>
            <a:picLocks noChangeAspect="1"/>
          </p:cNvPicPr>
          <p:nvPr/>
        </p:nvPicPr>
        <p:blipFill>
          <a:blip r:embed="rId3"/>
          <a:srcRect l="21" r="21"/>
          <a:stretch/>
        </p:blipFill>
        <p:spPr>
          <a:xfrm>
            <a:off x="0" y="0"/>
            <a:ext cx="12198985" cy="6858000"/>
          </a:xfrm>
          <a:prstGeom prst="rect">
            <a:avLst/>
          </a:prstGeom>
        </p:spPr>
      </p:pic>
      <p:sp>
        <p:nvSpPr>
          <p:cNvPr id="3" name="Shape 0"/>
          <p:cNvSpPr/>
          <p:nvPr/>
        </p:nvSpPr>
        <p:spPr>
          <a:xfrm>
            <a:off x="1152525" y="4340518"/>
            <a:ext cx="2078990" cy="415290"/>
          </a:xfrm>
          <a:prstGeom prst="roundRect">
            <a:avLst>
              <a:gd name="adj" fmla="val 50000"/>
            </a:avLst>
          </a:prstGeom>
          <a:solidFill>
            <a:srgbClr val="FFFFFF"/>
          </a:solidFill>
          <a:ln/>
        </p:spPr>
        <p:txBody>
          <a:bodyPr/>
          <a:lstStyle/>
          <a:p>
            <a:endParaRPr lang="en-US"/>
          </a:p>
        </p:txBody>
      </p:sp>
      <p:sp>
        <p:nvSpPr>
          <p:cNvPr id="4" name="Text 1"/>
          <p:cNvSpPr/>
          <p:nvPr/>
        </p:nvSpPr>
        <p:spPr>
          <a:xfrm>
            <a:off x="1152525" y="4340518"/>
            <a:ext cx="2078990" cy="4152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Text 2"/>
          <p:cNvSpPr/>
          <p:nvPr/>
        </p:nvSpPr>
        <p:spPr>
          <a:xfrm>
            <a:off x="1051228" y="4340518"/>
            <a:ext cx="2180287" cy="528241"/>
          </a:xfrm>
          <a:prstGeom prst="rect">
            <a:avLst/>
          </a:prstGeom>
          <a:noFill/>
          <a:ln/>
        </p:spPr>
        <p:txBody>
          <a:bodyPr wrap="square" lIns="91440" tIns="45720" rIns="91440" bIns="45720" rtlCol="0" anchor="t"/>
          <a:lstStyle/>
          <a:p>
            <a:pPr marL="0" indent="0" algn="ctr">
              <a:lnSpc>
                <a:spcPct val="100000"/>
              </a:lnSpc>
              <a:buNone/>
            </a:pPr>
            <a:r>
              <a:rPr lang="en-US" sz="1600" dirty="0">
                <a:solidFill>
                  <a:srgbClr val="000000"/>
                </a:solidFill>
                <a:latin typeface="微软雅黑" pitchFamily="34" charset="0"/>
                <a:ea typeface="微软雅黑" pitchFamily="34" charset="-122"/>
                <a:cs typeface="微软雅黑" pitchFamily="34" charset="-120"/>
              </a:rPr>
              <a:t>Nguyễn Ngọc Phúc</a:t>
            </a:r>
            <a:endParaRPr lang="en-US" sz="1600" dirty="0"/>
          </a:p>
        </p:txBody>
      </p:sp>
      <p:sp>
        <p:nvSpPr>
          <p:cNvPr id="6" name="Shape 3"/>
          <p:cNvSpPr/>
          <p:nvPr/>
        </p:nvSpPr>
        <p:spPr>
          <a:xfrm>
            <a:off x="1152525" y="4932680"/>
            <a:ext cx="2078990" cy="415290"/>
          </a:xfrm>
          <a:prstGeom prst="roundRect">
            <a:avLst>
              <a:gd name="adj" fmla="val 50000"/>
            </a:avLst>
          </a:prstGeom>
          <a:solidFill>
            <a:srgbClr val="FFFFFF"/>
          </a:solidFill>
          <a:ln/>
        </p:spPr>
        <p:txBody>
          <a:bodyPr/>
          <a:lstStyle/>
          <a:p>
            <a:endParaRPr lang="en-US"/>
          </a:p>
        </p:txBody>
      </p:sp>
      <p:sp>
        <p:nvSpPr>
          <p:cNvPr id="7" name="Text 4"/>
          <p:cNvSpPr/>
          <p:nvPr/>
        </p:nvSpPr>
        <p:spPr>
          <a:xfrm>
            <a:off x="1152525" y="4932680"/>
            <a:ext cx="2078990" cy="4152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p:cNvSpPr/>
          <p:nvPr/>
        </p:nvSpPr>
        <p:spPr>
          <a:xfrm>
            <a:off x="1232535" y="4980598"/>
            <a:ext cx="1918970" cy="248841"/>
          </a:xfrm>
          <a:prstGeom prst="rect">
            <a:avLst/>
          </a:prstGeom>
          <a:noFill/>
          <a:ln/>
        </p:spPr>
        <p:txBody>
          <a:bodyPr wrap="square" lIns="91440" tIns="45720" rIns="91440" bIns="45720" rtlCol="0" anchor="t">
            <a:spAutoFit/>
          </a:bodyPr>
          <a:lstStyle/>
          <a:p>
            <a:pPr marL="0" indent="0" algn="ctr">
              <a:lnSpc>
                <a:spcPct val="100000"/>
              </a:lnSpc>
              <a:buNone/>
            </a:pPr>
            <a:r>
              <a:rPr lang="en-US" sz="1600" dirty="0">
                <a:solidFill>
                  <a:srgbClr val="404040"/>
                </a:solidFill>
                <a:latin typeface="MiSans" pitchFamily="34" charset="0"/>
                <a:ea typeface="MiSans" pitchFamily="34" charset="-122"/>
                <a:cs typeface="MiSans" pitchFamily="34" charset="-120"/>
              </a:rPr>
              <a:t>01/10/2025</a:t>
            </a:r>
            <a:endParaRPr lang="en-US" sz="1600" dirty="0"/>
          </a:p>
        </p:txBody>
      </p:sp>
      <p:sp>
        <p:nvSpPr>
          <p:cNvPr id="9" name="Text 6"/>
          <p:cNvSpPr/>
          <p:nvPr/>
        </p:nvSpPr>
        <p:spPr>
          <a:xfrm>
            <a:off x="1041400" y="2111375"/>
            <a:ext cx="8546465" cy="1353741"/>
          </a:xfrm>
          <a:prstGeom prst="rect">
            <a:avLst/>
          </a:prstGeom>
          <a:noFill/>
          <a:ln/>
        </p:spPr>
        <p:txBody>
          <a:bodyPr wrap="square" lIns="91440" tIns="45720" rIns="91440" bIns="45720" rtlCol="0" anchor="t">
            <a:spAutoFit/>
          </a:bodyPr>
          <a:lstStyle/>
          <a:p>
            <a:pPr marL="0" indent="0" algn="l">
              <a:lnSpc>
                <a:spcPct val="100000"/>
              </a:lnSpc>
              <a:buNone/>
            </a:pPr>
            <a:r>
              <a:rPr lang="en-US" sz="8800" b="1" dirty="0">
                <a:solidFill>
                  <a:srgbClr val="FFFFFF"/>
                </a:solidFill>
                <a:latin typeface="MiSans" pitchFamily="34" charset="0"/>
                <a:ea typeface="MiSans" pitchFamily="34" charset="-122"/>
                <a:cs typeface="MiSans" pitchFamily="34" charset="-120"/>
              </a:rPr>
              <a:t>THANK YOU</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5400000">
            <a:off x="6019800" y="2053189"/>
            <a:ext cx="293611" cy="293736"/>
          </a:xfrm>
          <a:prstGeom prst="triangle">
            <a:avLst/>
          </a:prstGeom>
          <a:solidFill>
            <a:srgbClr val="535560"/>
          </a:solidFill>
          <a:ln/>
        </p:spPr>
        <p:txBody>
          <a:bodyPr/>
          <a:lstStyle/>
          <a:p>
            <a:endParaRPr lang="en-US"/>
          </a:p>
        </p:txBody>
      </p:sp>
      <p:sp>
        <p:nvSpPr>
          <p:cNvPr id="3" name="Text 1"/>
          <p:cNvSpPr/>
          <p:nvPr/>
        </p:nvSpPr>
        <p:spPr>
          <a:xfrm rot="5400000">
            <a:off x="6019800" y="2053189"/>
            <a:ext cx="293611" cy="29373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6132727" y="2166164"/>
            <a:ext cx="293611" cy="293736"/>
          </a:xfrm>
          <a:prstGeom prst="triangle">
            <a:avLst/>
          </a:prstGeom>
          <a:solidFill>
            <a:srgbClr val="FFFFFF"/>
          </a:solidFill>
          <a:ln/>
        </p:spPr>
        <p:txBody>
          <a:bodyPr/>
          <a:lstStyle/>
          <a:p>
            <a:endParaRPr lang="en-US"/>
          </a:p>
        </p:txBody>
      </p:sp>
      <p:sp>
        <p:nvSpPr>
          <p:cNvPr id="5" name="Text 3"/>
          <p:cNvSpPr/>
          <p:nvPr/>
        </p:nvSpPr>
        <p:spPr>
          <a:xfrm rot="5400000">
            <a:off x="6132727" y="2166164"/>
            <a:ext cx="293611" cy="29373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rot="5400000">
            <a:off x="6019800" y="2952944"/>
            <a:ext cx="293611" cy="293331"/>
          </a:xfrm>
          <a:prstGeom prst="triangle">
            <a:avLst/>
          </a:prstGeom>
          <a:solidFill>
            <a:srgbClr val="535560"/>
          </a:solidFill>
          <a:ln/>
        </p:spPr>
        <p:txBody>
          <a:bodyPr/>
          <a:lstStyle/>
          <a:p>
            <a:endParaRPr lang="en-US"/>
          </a:p>
        </p:txBody>
      </p:sp>
      <p:sp>
        <p:nvSpPr>
          <p:cNvPr id="7" name="Text 5"/>
          <p:cNvSpPr/>
          <p:nvPr/>
        </p:nvSpPr>
        <p:spPr>
          <a:xfrm rot="5400000">
            <a:off x="6019800" y="295294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rot="5400000">
            <a:off x="6132727" y="3065764"/>
            <a:ext cx="293611" cy="293331"/>
          </a:xfrm>
          <a:prstGeom prst="triangle">
            <a:avLst/>
          </a:prstGeom>
          <a:solidFill>
            <a:srgbClr val="FFFFFF"/>
          </a:solidFill>
          <a:ln/>
        </p:spPr>
        <p:txBody>
          <a:bodyPr/>
          <a:lstStyle/>
          <a:p>
            <a:endParaRPr lang="en-US"/>
          </a:p>
        </p:txBody>
      </p:sp>
      <p:sp>
        <p:nvSpPr>
          <p:cNvPr id="9" name="Text 7"/>
          <p:cNvSpPr/>
          <p:nvPr/>
        </p:nvSpPr>
        <p:spPr>
          <a:xfrm rot="5400000">
            <a:off x="6132727" y="306576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rot="5400000">
            <a:off x="6019800" y="3852104"/>
            <a:ext cx="293611" cy="293331"/>
          </a:xfrm>
          <a:prstGeom prst="triangle">
            <a:avLst/>
          </a:prstGeom>
          <a:solidFill>
            <a:srgbClr val="535560"/>
          </a:solidFill>
          <a:ln/>
        </p:spPr>
        <p:txBody>
          <a:bodyPr/>
          <a:lstStyle/>
          <a:p>
            <a:endParaRPr lang="en-US"/>
          </a:p>
        </p:txBody>
      </p:sp>
      <p:sp>
        <p:nvSpPr>
          <p:cNvPr id="11" name="Text 9"/>
          <p:cNvSpPr/>
          <p:nvPr/>
        </p:nvSpPr>
        <p:spPr>
          <a:xfrm rot="5400000">
            <a:off x="6019800" y="385210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rot="5400000">
            <a:off x="6132727" y="3964924"/>
            <a:ext cx="293611" cy="293331"/>
          </a:xfrm>
          <a:prstGeom prst="triangle">
            <a:avLst/>
          </a:prstGeom>
          <a:solidFill>
            <a:srgbClr val="FFFFFF"/>
          </a:solidFill>
          <a:ln/>
        </p:spPr>
        <p:txBody>
          <a:bodyPr/>
          <a:lstStyle/>
          <a:p>
            <a:endParaRPr lang="en-US"/>
          </a:p>
        </p:txBody>
      </p:sp>
      <p:sp>
        <p:nvSpPr>
          <p:cNvPr id="13" name="Text 11"/>
          <p:cNvSpPr/>
          <p:nvPr/>
        </p:nvSpPr>
        <p:spPr>
          <a:xfrm rot="5400000">
            <a:off x="6132727" y="396492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rot="5400000">
            <a:off x="6019800" y="4751264"/>
            <a:ext cx="293611" cy="293331"/>
          </a:xfrm>
          <a:prstGeom prst="triangle">
            <a:avLst/>
          </a:prstGeom>
          <a:solidFill>
            <a:srgbClr val="535560"/>
          </a:solidFill>
          <a:ln/>
        </p:spPr>
        <p:txBody>
          <a:bodyPr/>
          <a:lstStyle/>
          <a:p>
            <a:endParaRPr lang="en-US"/>
          </a:p>
        </p:txBody>
      </p:sp>
      <p:sp>
        <p:nvSpPr>
          <p:cNvPr id="15" name="Text 13"/>
          <p:cNvSpPr/>
          <p:nvPr/>
        </p:nvSpPr>
        <p:spPr>
          <a:xfrm rot="5400000">
            <a:off x="6019800" y="475126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rot="5400000">
            <a:off x="6132727" y="4864084"/>
            <a:ext cx="293611" cy="293331"/>
          </a:xfrm>
          <a:prstGeom prst="triangle">
            <a:avLst/>
          </a:prstGeom>
          <a:solidFill>
            <a:srgbClr val="FFFFFF"/>
          </a:solidFill>
          <a:ln/>
        </p:spPr>
        <p:txBody>
          <a:bodyPr/>
          <a:lstStyle/>
          <a:p>
            <a:endParaRPr lang="en-US"/>
          </a:p>
        </p:txBody>
      </p:sp>
      <p:sp>
        <p:nvSpPr>
          <p:cNvPr id="17" name="Text 15"/>
          <p:cNvSpPr/>
          <p:nvPr/>
        </p:nvSpPr>
        <p:spPr>
          <a:xfrm rot="5400000">
            <a:off x="6132727" y="486408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8" name="Image 0" descr="https://kimi-img.moonshot.cn/pub/slides/slides_tmpl/image/25-08-27-20:04:07-d2nf8dp8bjvh7rlj09qg.png"/>
          <p:cNvPicPr>
            <a:picLocks noChangeAspect="1"/>
          </p:cNvPicPr>
          <p:nvPr/>
        </p:nvPicPr>
        <p:blipFill>
          <a:blip r:embed="rId3"/>
          <a:srcRect l="60" r="60"/>
          <a:stretch/>
        </p:blipFill>
        <p:spPr>
          <a:xfrm flipH="1">
            <a:off x="0" y="-1905"/>
            <a:ext cx="5273040" cy="6847205"/>
          </a:xfrm>
          <a:prstGeom prst="rect">
            <a:avLst/>
          </a:prstGeom>
        </p:spPr>
      </p:pic>
      <p:sp>
        <p:nvSpPr>
          <p:cNvPr id="19" name="Text 16"/>
          <p:cNvSpPr/>
          <p:nvPr/>
        </p:nvSpPr>
        <p:spPr>
          <a:xfrm>
            <a:off x="5577205" y="525780"/>
            <a:ext cx="3513455" cy="1509316"/>
          </a:xfrm>
          <a:prstGeom prst="rect">
            <a:avLst/>
          </a:prstGeom>
          <a:noFill/>
          <a:ln/>
        </p:spPr>
        <p:txBody>
          <a:bodyPr wrap="square" lIns="91440" tIns="45720" rIns="91440" bIns="45720" rtlCol="0" anchor="t">
            <a:spAutoFit/>
          </a:bodyPr>
          <a:lstStyle/>
          <a:p>
            <a:pPr marL="0" indent="0" algn="l">
              <a:lnSpc>
                <a:spcPct val="100000"/>
              </a:lnSpc>
              <a:buNone/>
            </a:pPr>
            <a:r>
              <a:rPr lang="en-US" sz="5400" b="1" dirty="0">
                <a:solidFill>
                  <a:srgbClr val="FFFFFE"/>
                </a:solidFill>
                <a:latin typeface="MiSans" pitchFamily="34" charset="0"/>
                <a:ea typeface="MiSans" pitchFamily="34" charset="-122"/>
                <a:cs typeface="MiSans" pitchFamily="34" charset="-120"/>
              </a:rPr>
              <a:t>   </a:t>
            </a:r>
            <a:r>
              <a:rPr lang="en-US" sz="4000" b="1" dirty="0">
                <a:solidFill>
                  <a:srgbClr val="FFFFFE">
                    <a:alpha val="27843"/>
                  </a:srgbClr>
                </a:solidFill>
                <a:latin typeface="MiSans" pitchFamily="34" charset="0"/>
                <a:ea typeface="MiSans" pitchFamily="34" charset="-122"/>
                <a:cs typeface="MiSans" pitchFamily="34" charset="-120"/>
              </a:rPr>
              <a:t>CONTENTS</a:t>
            </a:r>
            <a:r>
              <a:rPr lang="en-US" sz="4000" b="1" dirty="0">
                <a:solidFill>
                  <a:srgbClr val="FFFFFE"/>
                </a:solidFill>
                <a:latin typeface="MiSans" pitchFamily="34" charset="0"/>
                <a:ea typeface="MiSans" pitchFamily="34" charset="-122"/>
                <a:cs typeface="MiSans" pitchFamily="34" charset="-120"/>
              </a:rPr>
              <a:t> </a:t>
            </a:r>
            <a:endParaRPr lang="en-US" sz="1600" dirty="0"/>
          </a:p>
        </p:txBody>
      </p:sp>
      <p:sp>
        <p:nvSpPr>
          <p:cNvPr id="20" name="Text 17"/>
          <p:cNvSpPr/>
          <p:nvPr/>
        </p:nvSpPr>
        <p:spPr>
          <a:xfrm>
            <a:off x="6506517" y="2024380"/>
            <a:ext cx="686598" cy="36830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FFFFFF"/>
                </a:solidFill>
                <a:latin typeface="MiSans" pitchFamily="34" charset="0"/>
                <a:ea typeface="MiSans" pitchFamily="34" charset="-122"/>
                <a:cs typeface="MiSans" pitchFamily="34" charset="-120"/>
              </a:rPr>
              <a:t>01</a:t>
            </a:r>
            <a:endParaRPr lang="en-US" sz="1600" dirty="0"/>
          </a:p>
        </p:txBody>
      </p:sp>
      <p:sp>
        <p:nvSpPr>
          <p:cNvPr id="21" name="Text 18"/>
          <p:cNvSpPr/>
          <p:nvPr/>
        </p:nvSpPr>
        <p:spPr>
          <a:xfrm>
            <a:off x="7150202" y="2052059"/>
            <a:ext cx="4566216" cy="415750"/>
          </a:xfrm>
          <a:prstGeom prst="rect">
            <a:avLst/>
          </a:prstGeom>
          <a:noFill/>
          <a:ln/>
        </p:spPr>
        <p:txBody>
          <a:bodyPr wrap="square" lIns="91440" tIns="45720" rIns="91440" bIns="45720" rtlCol="0" anchor="t"/>
          <a:lstStyle/>
          <a:p>
            <a:pPr marL="0" indent="0" algn="just">
              <a:lnSpc>
                <a:spcPct val="100000"/>
              </a:lnSpc>
              <a:buNone/>
            </a:pPr>
            <a:r>
              <a:rPr lang="en-US" sz="2000" dirty="0">
                <a:solidFill>
                  <a:srgbClr val="FFFFFF"/>
                </a:solidFill>
                <a:latin typeface="MiSans" pitchFamily="34" charset="0"/>
                <a:ea typeface="MiSans" pitchFamily="34" charset="-122"/>
                <a:cs typeface="MiSans" pitchFamily="34" charset="-120"/>
              </a:rPr>
              <a:t>Miền Bắc Huyền Thoại</a:t>
            </a:r>
            <a:endParaRPr lang="en-US" sz="1600" dirty="0"/>
          </a:p>
        </p:txBody>
      </p:sp>
      <p:sp>
        <p:nvSpPr>
          <p:cNvPr id="22" name="Text 19"/>
          <p:cNvSpPr/>
          <p:nvPr/>
        </p:nvSpPr>
        <p:spPr>
          <a:xfrm>
            <a:off x="6506517" y="2924175"/>
            <a:ext cx="686598" cy="36830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FFFFFF"/>
                </a:solidFill>
                <a:latin typeface="MiSans" pitchFamily="34" charset="0"/>
                <a:ea typeface="MiSans" pitchFamily="34" charset="-122"/>
                <a:cs typeface="MiSans" pitchFamily="34" charset="-120"/>
              </a:rPr>
              <a:t>02</a:t>
            </a:r>
            <a:endParaRPr lang="en-US" sz="1600" dirty="0"/>
          </a:p>
        </p:txBody>
      </p:sp>
      <p:sp>
        <p:nvSpPr>
          <p:cNvPr id="23" name="Text 20"/>
          <p:cNvSpPr/>
          <p:nvPr/>
        </p:nvSpPr>
        <p:spPr>
          <a:xfrm>
            <a:off x="7150202" y="2952380"/>
            <a:ext cx="4566780" cy="398817"/>
          </a:xfrm>
          <a:prstGeom prst="rect">
            <a:avLst/>
          </a:prstGeom>
          <a:noFill/>
          <a:ln/>
        </p:spPr>
        <p:txBody>
          <a:bodyPr wrap="square" lIns="91440" tIns="45720" rIns="91440" bIns="45720" rtlCol="0" anchor="t"/>
          <a:lstStyle/>
          <a:p>
            <a:pPr marL="0" indent="0" algn="just">
              <a:lnSpc>
                <a:spcPct val="100000"/>
              </a:lnSpc>
              <a:buNone/>
            </a:pPr>
            <a:r>
              <a:rPr lang="en-US" sz="2000" dirty="0">
                <a:solidFill>
                  <a:srgbClr val="FFFFFF"/>
                </a:solidFill>
                <a:latin typeface="MiSans" pitchFamily="34" charset="0"/>
                <a:ea typeface="MiSans" pitchFamily="34" charset="-122"/>
                <a:cs typeface="MiSans" pitchFamily="34" charset="-120"/>
              </a:rPr>
              <a:t>Miền Trung Di Sản</a:t>
            </a:r>
            <a:endParaRPr lang="en-US" sz="1600" dirty="0"/>
          </a:p>
        </p:txBody>
      </p:sp>
      <p:sp>
        <p:nvSpPr>
          <p:cNvPr id="24" name="Text 21"/>
          <p:cNvSpPr/>
          <p:nvPr/>
        </p:nvSpPr>
        <p:spPr>
          <a:xfrm>
            <a:off x="6506517" y="3823335"/>
            <a:ext cx="686598" cy="36830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2"/>
          <p:cNvSpPr/>
          <p:nvPr/>
        </p:nvSpPr>
        <p:spPr>
          <a:xfrm>
            <a:off x="7150202" y="3851540"/>
            <a:ext cx="4567345" cy="398817"/>
          </a:xfrm>
          <a:prstGeom prst="rect">
            <a:avLst/>
          </a:prstGeom>
          <a:noFill/>
          <a:ln/>
        </p:spPr>
        <p:txBody>
          <a:bodyPr wrap="square" lIns="91440" tIns="45720" rIns="91440" bIns="45720" rtlCol="0" anchor="t"/>
          <a:lstStyle/>
          <a:p>
            <a:pPr marL="0" indent="0" algn="just">
              <a:lnSpc>
                <a:spcPct val="100000"/>
              </a:lnSpc>
              <a:buNone/>
            </a:pPr>
            <a:r>
              <a:rPr lang="en-US" sz="2000" dirty="0">
                <a:solidFill>
                  <a:srgbClr val="FFFFFF"/>
                </a:solidFill>
                <a:latin typeface="MiSans" pitchFamily="34" charset="0"/>
                <a:ea typeface="MiSans" pitchFamily="34" charset="-122"/>
                <a:cs typeface="MiSans" pitchFamily="34" charset="-120"/>
              </a:rPr>
              <a:t>Miền Nam Sôi Động</a:t>
            </a:r>
            <a:endParaRPr lang="en-US" sz="1600" dirty="0"/>
          </a:p>
        </p:txBody>
      </p:sp>
      <p:sp>
        <p:nvSpPr>
          <p:cNvPr id="26" name="Text 23"/>
          <p:cNvSpPr/>
          <p:nvPr/>
        </p:nvSpPr>
        <p:spPr>
          <a:xfrm>
            <a:off x="6506517" y="4722495"/>
            <a:ext cx="686598" cy="36830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FFFFFF"/>
                </a:solidFill>
                <a:latin typeface="MiSans" pitchFamily="34" charset="0"/>
                <a:ea typeface="MiSans" pitchFamily="34" charset="-122"/>
                <a:cs typeface="MiSans" pitchFamily="34" charset="-120"/>
              </a:rPr>
              <a:t>04</a:t>
            </a:r>
            <a:endParaRPr lang="en-US" sz="1600" dirty="0"/>
          </a:p>
        </p:txBody>
      </p:sp>
      <p:sp>
        <p:nvSpPr>
          <p:cNvPr id="27" name="Text 24"/>
          <p:cNvSpPr/>
          <p:nvPr/>
        </p:nvSpPr>
        <p:spPr>
          <a:xfrm>
            <a:off x="7150202" y="4750700"/>
            <a:ext cx="4567910" cy="398817"/>
          </a:xfrm>
          <a:prstGeom prst="rect">
            <a:avLst/>
          </a:prstGeom>
          <a:noFill/>
          <a:ln/>
        </p:spPr>
        <p:txBody>
          <a:bodyPr wrap="square" lIns="91440" tIns="45720" rIns="91440" bIns="45720" rtlCol="0" anchor="t"/>
          <a:lstStyle/>
          <a:p>
            <a:pPr marL="0" indent="0" algn="just">
              <a:lnSpc>
                <a:spcPct val="100000"/>
              </a:lnSpc>
              <a:buNone/>
            </a:pPr>
            <a:r>
              <a:rPr lang="en-US" sz="2000" dirty="0">
                <a:solidFill>
                  <a:srgbClr val="FFFFFF"/>
                </a:solidFill>
                <a:latin typeface="MiSans" pitchFamily="34" charset="0"/>
                <a:ea typeface="MiSans" pitchFamily="34" charset="-122"/>
                <a:cs typeface="MiSans" pitchFamily="34" charset="-120"/>
              </a:rPr>
              <a:t>Video Tổng Hợp</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3200" cy="6861600"/>
          </a:xfrm>
          <a:prstGeom prst="rect">
            <a:avLst/>
          </a:prstGeom>
          <a:solidFill>
            <a:srgbClr val="000000"/>
          </a:solidFill>
          <a:ln/>
        </p:spPr>
        <p:txBody>
          <a:bodyPr/>
          <a:lstStyle/>
          <a:p>
            <a:endParaRPr lang="en-US"/>
          </a:p>
        </p:txBody>
      </p:sp>
      <p:sp>
        <p:nvSpPr>
          <p:cNvPr id="3" name="Text 1"/>
          <p:cNvSpPr/>
          <p:nvPr/>
        </p:nvSpPr>
        <p:spPr>
          <a:xfrm>
            <a:off x="0" y="0"/>
            <a:ext cx="12193200" cy="6861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445" y="1882140"/>
            <a:ext cx="12161520" cy="3093720"/>
          </a:xfrm>
          <a:prstGeom prst="rect">
            <a:avLst/>
          </a:prstGeom>
          <a:solidFill>
            <a:srgbClr val="FFFFFF">
              <a:alpha val="5098"/>
            </a:srgbClr>
          </a:solidFill>
          <a:ln/>
        </p:spPr>
        <p:txBody>
          <a:bodyPr/>
          <a:lstStyle/>
          <a:p>
            <a:endParaRPr lang="en-US"/>
          </a:p>
        </p:txBody>
      </p:sp>
      <p:sp>
        <p:nvSpPr>
          <p:cNvPr id="5" name="Text 3"/>
          <p:cNvSpPr/>
          <p:nvPr/>
        </p:nvSpPr>
        <p:spPr>
          <a:xfrm>
            <a:off x="4445" y="1882140"/>
            <a:ext cx="12161520" cy="30937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8-27-20:04:04-d2nf8d18bjvh7rlj09og.png"/>
          <p:cNvPicPr>
            <a:picLocks noChangeAspect="1"/>
          </p:cNvPicPr>
          <p:nvPr/>
        </p:nvPicPr>
        <p:blipFill>
          <a:blip r:embed="rId4"/>
          <a:stretch>
            <a:fillRect/>
          </a:stretch>
        </p:blipFill>
        <p:spPr>
          <a:xfrm>
            <a:off x="6756400" y="1410335"/>
            <a:ext cx="4041775" cy="4041775"/>
          </a:xfrm>
          <a:prstGeom prst="rect">
            <a:avLst/>
          </a:prstGeom>
        </p:spPr>
      </p:pic>
      <p:sp>
        <p:nvSpPr>
          <p:cNvPr id="7" name="Text 4"/>
          <p:cNvSpPr/>
          <p:nvPr/>
        </p:nvSpPr>
        <p:spPr>
          <a:xfrm>
            <a:off x="965835" y="1959610"/>
            <a:ext cx="4088765" cy="1234281"/>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FFFFFF"/>
                </a:solidFill>
                <a:latin typeface="MiSans" pitchFamily="34" charset="0"/>
                <a:ea typeface="MiSans" pitchFamily="34" charset="-122"/>
                <a:cs typeface="MiSans" pitchFamily="34" charset="-120"/>
              </a:rPr>
              <a:t>01</a:t>
            </a:r>
            <a:endParaRPr lang="en-US" sz="1600" dirty="0"/>
          </a:p>
        </p:txBody>
      </p:sp>
      <p:sp>
        <p:nvSpPr>
          <p:cNvPr id="8" name="Text 5"/>
          <p:cNvSpPr/>
          <p:nvPr/>
        </p:nvSpPr>
        <p:spPr>
          <a:xfrm>
            <a:off x="965835" y="3345815"/>
            <a:ext cx="7242175" cy="617141"/>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FFFFFF"/>
                </a:solidFill>
                <a:latin typeface="MiSans" pitchFamily="34" charset="0"/>
                <a:ea typeface="MiSans" pitchFamily="34" charset="-122"/>
                <a:cs typeface="MiSans" pitchFamily="34" charset="-120"/>
              </a:rPr>
              <a:t>Miền Bắc Huyền Thoại</a:t>
            </a:r>
            <a:endParaRPr lang="en-US" sz="1600" dirty="0"/>
          </a:p>
        </p:txBody>
      </p:sp>
      <p:sp>
        <p:nvSpPr>
          <p:cNvPr id="9" name="Shape 6"/>
          <p:cNvSpPr/>
          <p:nvPr/>
        </p:nvSpPr>
        <p:spPr>
          <a:xfrm>
            <a:off x="7221220" y="1875155"/>
            <a:ext cx="3108325" cy="3108325"/>
          </a:xfrm>
          <a:prstGeom prst="ellipse">
            <a:avLst/>
          </a:prstGeom>
          <a:solidFill>
            <a:srgbClr val="000000">
              <a:alpha val="25882"/>
            </a:srgbClr>
          </a:solidFill>
          <a:ln/>
        </p:spPr>
        <p:txBody>
          <a:bodyPr/>
          <a:lstStyle/>
          <a:p>
            <a:endParaRPr lang="en-US"/>
          </a:p>
        </p:txBody>
      </p:sp>
      <p:sp>
        <p:nvSpPr>
          <p:cNvPr id="10" name="Text 7"/>
          <p:cNvSpPr/>
          <p:nvPr/>
        </p:nvSpPr>
        <p:spPr>
          <a:xfrm>
            <a:off x="7221220" y="1875155"/>
            <a:ext cx="3108325" cy="310832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5400000">
            <a:off x="467360" y="410210"/>
            <a:ext cx="330200" cy="330200"/>
          </a:xfrm>
          <a:prstGeom prst="triangle">
            <a:avLst/>
          </a:prstGeom>
          <a:solidFill>
            <a:srgbClr val="535560"/>
          </a:solidFill>
          <a:ln/>
        </p:spPr>
        <p:txBody>
          <a:bodyPr/>
          <a:lstStyle/>
          <a:p>
            <a:endParaRPr lang="en-US"/>
          </a:p>
        </p:txBody>
      </p:sp>
      <p:sp>
        <p:nvSpPr>
          <p:cNvPr id="3" name="Text 1"/>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594360" y="537210"/>
            <a:ext cx="330200" cy="330200"/>
          </a:xfrm>
          <a:prstGeom prst="triangle">
            <a:avLst/>
          </a:prstGeom>
          <a:solidFill>
            <a:srgbClr val="FFFFFF"/>
          </a:solidFill>
          <a:ln/>
        </p:spPr>
        <p:txBody>
          <a:bodyPr/>
          <a:lstStyle/>
          <a:p>
            <a:endParaRPr lang="en-US"/>
          </a:p>
        </p:txBody>
      </p:sp>
      <p:sp>
        <p:nvSpPr>
          <p:cNvPr id="5" name="Text 3"/>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1223645" y="41021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Hà Nội – Trái Tim Ngàn Năm</a:t>
            </a:r>
            <a:endParaRPr lang="en-US" sz="1600" dirty="0"/>
          </a:p>
        </p:txBody>
      </p:sp>
      <p:sp>
        <p:nvSpPr>
          <p:cNvPr id="7" name="Shape 5"/>
          <p:cNvSpPr/>
          <p:nvPr/>
        </p:nvSpPr>
        <p:spPr>
          <a:xfrm>
            <a:off x="676275" y="1499870"/>
            <a:ext cx="3350895" cy="4438015"/>
          </a:xfrm>
          <a:prstGeom prst="roundRect">
            <a:avLst>
              <a:gd name="adj" fmla="val 5833"/>
            </a:avLst>
          </a:prstGeom>
          <a:solidFill>
            <a:srgbClr val="FFFFFF"/>
          </a:solidFill>
          <a:ln w="19050">
            <a:solidFill>
              <a:srgbClr val="739071"/>
            </a:solidFill>
            <a:prstDash val="solid"/>
          </a:ln>
        </p:spPr>
        <p:txBody>
          <a:bodyPr/>
          <a:lstStyle/>
          <a:p>
            <a:endParaRPr lang="en-US"/>
          </a:p>
        </p:txBody>
      </p:sp>
      <p:sp>
        <p:nvSpPr>
          <p:cNvPr id="8" name="Text 6"/>
          <p:cNvSpPr/>
          <p:nvPr/>
        </p:nvSpPr>
        <p:spPr>
          <a:xfrm>
            <a:off x="676275" y="1499870"/>
            <a:ext cx="3350895" cy="44380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264025" y="1149350"/>
            <a:ext cx="3690620" cy="5138783"/>
          </a:xfrm>
          <a:prstGeom prst="roundRect">
            <a:avLst>
              <a:gd name="adj" fmla="val 5833"/>
            </a:avLst>
          </a:prstGeom>
          <a:solidFill>
            <a:srgbClr val="FFFFFF"/>
          </a:solidFill>
          <a:ln w="19050">
            <a:solidFill>
              <a:srgbClr val="739071"/>
            </a:solidFill>
            <a:prstDash val="solid"/>
          </a:ln>
        </p:spPr>
        <p:txBody>
          <a:bodyPr/>
          <a:lstStyle/>
          <a:p>
            <a:endParaRPr lang="en-US"/>
          </a:p>
        </p:txBody>
      </p:sp>
      <p:sp>
        <p:nvSpPr>
          <p:cNvPr id="10" name="Text 8"/>
          <p:cNvSpPr/>
          <p:nvPr/>
        </p:nvSpPr>
        <p:spPr>
          <a:xfrm>
            <a:off x="4264025" y="1149350"/>
            <a:ext cx="3690620" cy="5138783"/>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8276590" y="1499870"/>
            <a:ext cx="3350895" cy="4438015"/>
          </a:xfrm>
          <a:prstGeom prst="roundRect">
            <a:avLst>
              <a:gd name="adj" fmla="val 5833"/>
            </a:avLst>
          </a:prstGeom>
          <a:solidFill>
            <a:srgbClr val="FFFFFF"/>
          </a:solidFill>
          <a:ln w="19050">
            <a:solidFill>
              <a:srgbClr val="739071"/>
            </a:solidFill>
            <a:prstDash val="solid"/>
          </a:ln>
        </p:spPr>
        <p:txBody>
          <a:bodyPr/>
          <a:lstStyle/>
          <a:p>
            <a:endParaRPr lang="en-US"/>
          </a:p>
        </p:txBody>
      </p:sp>
      <p:sp>
        <p:nvSpPr>
          <p:cNvPr id="12" name="Text 10"/>
          <p:cNvSpPr/>
          <p:nvPr/>
        </p:nvSpPr>
        <p:spPr>
          <a:xfrm>
            <a:off x="8276590" y="1499870"/>
            <a:ext cx="3350895" cy="443801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3" name="Image 0" descr="https://kimi-img.moonshot.cn/pub/slides/slides_tmpl/image/25-08-27-20:04:11-d2nf8ep8bjvh7rlj0a4g.png"/>
          <p:cNvPicPr>
            <a:picLocks noChangeAspect="1"/>
          </p:cNvPicPr>
          <p:nvPr/>
        </p:nvPicPr>
        <p:blipFill>
          <a:blip r:embed="rId3"/>
          <a:srcRect t="835" b="835"/>
          <a:stretch/>
        </p:blipFill>
        <p:spPr>
          <a:xfrm>
            <a:off x="821055" y="1764030"/>
            <a:ext cx="3053080" cy="1577975"/>
          </a:xfrm>
          <a:prstGeom prst="rect">
            <a:avLst/>
          </a:prstGeom>
        </p:spPr>
      </p:pic>
      <p:pic>
        <p:nvPicPr>
          <p:cNvPr id="14" name="Image 1" descr="https://kimi-img.moonshot.cn/pub/slides/slides_tmpl/image/25-08-27-20:04:07-d2nf8dp8bjvh7rlj09qg.png"/>
          <p:cNvPicPr>
            <a:picLocks noChangeAspect="1"/>
          </p:cNvPicPr>
          <p:nvPr/>
        </p:nvPicPr>
        <p:blipFill>
          <a:blip r:embed="rId4"/>
          <a:srcRect t="28700" b="28700"/>
          <a:stretch/>
        </p:blipFill>
        <p:spPr>
          <a:xfrm>
            <a:off x="8429625" y="1764030"/>
            <a:ext cx="3053080" cy="1577975"/>
          </a:xfrm>
          <a:prstGeom prst="rect">
            <a:avLst/>
          </a:prstGeom>
        </p:spPr>
      </p:pic>
      <p:pic>
        <p:nvPicPr>
          <p:cNvPr id="15" name="Image 2" descr="https://kimi-img.moonshot.cn/pub/slides/slides_tmpl/image/25-08-27-20:04:09-d2nf8e98bjvh7rlj0a00.jpg"/>
          <p:cNvPicPr>
            <a:picLocks noChangeAspect="1"/>
          </p:cNvPicPr>
          <p:nvPr/>
        </p:nvPicPr>
        <p:blipFill>
          <a:blip r:embed="rId5"/>
          <a:srcRect t="2283" b="2283"/>
          <a:stretch/>
        </p:blipFill>
        <p:spPr>
          <a:xfrm>
            <a:off x="4387215" y="1397635"/>
            <a:ext cx="3429635" cy="2138680"/>
          </a:xfrm>
          <a:prstGeom prst="rect">
            <a:avLst/>
          </a:prstGeom>
        </p:spPr>
      </p:pic>
      <p:sp>
        <p:nvSpPr>
          <p:cNvPr id="16" name="Text 11"/>
          <p:cNvSpPr/>
          <p:nvPr/>
        </p:nvSpPr>
        <p:spPr>
          <a:xfrm>
            <a:off x="839336" y="3434080"/>
            <a:ext cx="3025453" cy="485140"/>
          </a:xfrm>
          <a:prstGeom prst="rect">
            <a:avLst/>
          </a:prstGeom>
          <a:noFill/>
          <a:ln/>
        </p:spPr>
        <p:txBody>
          <a:bodyPr wrap="square" lIns="0" tIns="0" rIns="0" bIns="35941" rtlCol="0" anchor="ctr"/>
          <a:lstStyle/>
          <a:p>
            <a:pPr marL="0" indent="0" algn="l">
              <a:lnSpc>
                <a:spcPct val="100000"/>
              </a:lnSpc>
              <a:buNone/>
            </a:pPr>
            <a:r>
              <a:rPr lang="en-US" sz="1600" b="1" dirty="0">
                <a:solidFill>
                  <a:srgbClr val="000000"/>
                </a:solidFill>
                <a:latin typeface="MiSans" pitchFamily="34" charset="0"/>
                <a:ea typeface="MiSans" pitchFamily="34" charset="-122"/>
                <a:cs typeface="MiSans" pitchFamily="34" charset="-120"/>
              </a:rPr>
              <a:t>Phố cổ và kiến trúc</a:t>
            </a:r>
            <a:endParaRPr lang="en-US" sz="1600" dirty="0"/>
          </a:p>
        </p:txBody>
      </p:sp>
      <p:sp>
        <p:nvSpPr>
          <p:cNvPr id="17" name="Text 12"/>
          <p:cNvSpPr/>
          <p:nvPr/>
        </p:nvSpPr>
        <p:spPr>
          <a:xfrm>
            <a:off x="839336" y="3979545"/>
            <a:ext cx="3024774" cy="1658144"/>
          </a:xfrm>
          <a:prstGeom prst="rect">
            <a:avLst/>
          </a:prstGeom>
          <a:noFill/>
          <a:ln/>
        </p:spPr>
        <p:txBody>
          <a:bodyPr wrap="square" lIns="0" tIns="0" rIns="0" bIns="0" rtlCol="0" anchor="t">
            <a:spAutoFit/>
          </a:bodyPr>
          <a:lstStyle/>
          <a:p>
            <a:pPr marL="0" indent="0" algn="l">
              <a:lnSpc>
                <a:spcPct val="120000"/>
              </a:lnSpc>
              <a:buNone/>
            </a:pPr>
            <a:r>
              <a:rPr lang="en-US" sz="1400" dirty="0">
                <a:solidFill>
                  <a:srgbClr val="2B2F36"/>
                </a:solidFill>
                <a:latin typeface="MiSans" pitchFamily="34" charset="0"/>
                <a:ea typeface="MiSans" pitchFamily="34" charset="-122"/>
                <a:cs typeface="MiSans" pitchFamily="34" charset="-120"/>
              </a:rPr>
              <a:t>Hà Nội nổi tiếng với 36 phố phường, mỗi phố mang một nghề truyền thống. Kiến trúc cổ kính như đền Ngọc Sơn, chùa Một Cột hòa quyện với không gian hiện đại, tạo nên nét độc đáo khó quên.</a:t>
            </a:r>
            <a:endParaRPr lang="en-US" sz="1600" dirty="0"/>
          </a:p>
        </p:txBody>
      </p:sp>
      <p:sp>
        <p:nvSpPr>
          <p:cNvPr id="18" name="Text 13"/>
          <p:cNvSpPr/>
          <p:nvPr/>
        </p:nvSpPr>
        <p:spPr>
          <a:xfrm>
            <a:off x="4408976" y="3536173"/>
            <a:ext cx="3400719" cy="517176"/>
          </a:xfrm>
          <a:prstGeom prst="rect">
            <a:avLst/>
          </a:prstGeom>
          <a:noFill/>
          <a:ln/>
        </p:spPr>
        <p:txBody>
          <a:bodyPr wrap="square" lIns="0" tIns="0" rIns="0" bIns="35941" rtlCol="0" anchor="ctr"/>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Ẩm thực đặc sắc</a:t>
            </a:r>
            <a:endParaRPr lang="en-US" sz="1600" dirty="0"/>
          </a:p>
        </p:txBody>
      </p:sp>
      <p:sp>
        <p:nvSpPr>
          <p:cNvPr id="19" name="Text 14"/>
          <p:cNvSpPr/>
          <p:nvPr/>
        </p:nvSpPr>
        <p:spPr>
          <a:xfrm>
            <a:off x="4408976" y="4032588"/>
            <a:ext cx="3400719" cy="1462881"/>
          </a:xfrm>
          <a:prstGeom prst="rect">
            <a:avLst/>
          </a:prstGeom>
          <a:noFill/>
          <a:ln/>
        </p:spPr>
        <p:txBody>
          <a:bodyPr wrap="square" lIns="0" tIns="0" rIns="0" bIns="0" rtlCol="0" anchor="t">
            <a:spAutoFit/>
          </a:bodyPr>
          <a:lstStyle/>
          <a:p>
            <a:pPr marL="0" indent="0" algn="l">
              <a:lnSpc>
                <a:spcPct val="120000"/>
              </a:lnSpc>
              <a:buNone/>
            </a:pPr>
            <a:r>
              <a:rPr lang="en-US" sz="1600" dirty="0">
                <a:solidFill>
                  <a:srgbClr val="2B2F36"/>
                </a:solidFill>
                <a:latin typeface="MiSans" pitchFamily="34" charset="0"/>
                <a:ea typeface="MiSans" pitchFamily="34" charset="-122"/>
                <a:cs typeface="MiSans" pitchFamily="34" charset="-120"/>
              </a:rPr>
              <a:t>Phở bò, cà phê trứng, bánh mì là những món ăn không thể bỏ qua. Hà Nội là thiên đường ẩm thực với hương vị truyền thống và sự sáng tạo của người dân địa phương.</a:t>
            </a:r>
            <a:endParaRPr lang="en-US" sz="1600" dirty="0"/>
          </a:p>
        </p:txBody>
      </p:sp>
      <p:sp>
        <p:nvSpPr>
          <p:cNvPr id="20" name="Text 15"/>
          <p:cNvSpPr/>
          <p:nvPr/>
        </p:nvSpPr>
        <p:spPr>
          <a:xfrm>
            <a:off x="8439651" y="3342005"/>
            <a:ext cx="3025453" cy="567690"/>
          </a:xfrm>
          <a:prstGeom prst="rect">
            <a:avLst/>
          </a:prstGeom>
          <a:noFill/>
          <a:ln/>
        </p:spPr>
        <p:txBody>
          <a:bodyPr wrap="square" lIns="0" tIns="0" rIns="0" bIns="35941" rtlCol="0" anchor="ctr"/>
          <a:lstStyle/>
          <a:p>
            <a:pPr marL="0" indent="0" algn="l">
              <a:lnSpc>
                <a:spcPct val="100000"/>
              </a:lnSpc>
              <a:buNone/>
            </a:pPr>
            <a:r>
              <a:rPr lang="en-US" sz="1600" b="1" dirty="0">
                <a:solidFill>
                  <a:srgbClr val="000000"/>
                </a:solidFill>
                <a:latin typeface="MiSans" pitchFamily="34" charset="0"/>
                <a:ea typeface="MiSans" pitchFamily="34" charset="-122"/>
                <a:cs typeface="MiSans" pitchFamily="34" charset="-120"/>
              </a:rPr>
              <a:t>Văn hóa và nghệ thuật</a:t>
            </a:r>
            <a:endParaRPr lang="en-US" sz="1600" dirty="0"/>
          </a:p>
        </p:txBody>
      </p:sp>
      <p:sp>
        <p:nvSpPr>
          <p:cNvPr id="21" name="Text 16"/>
          <p:cNvSpPr/>
          <p:nvPr/>
        </p:nvSpPr>
        <p:spPr>
          <a:xfrm>
            <a:off x="8453918" y="3979545"/>
            <a:ext cx="3024774" cy="1381919"/>
          </a:xfrm>
          <a:prstGeom prst="rect">
            <a:avLst/>
          </a:prstGeom>
          <a:noFill/>
          <a:ln/>
        </p:spPr>
        <p:txBody>
          <a:bodyPr wrap="square" lIns="0" tIns="0" rIns="0" bIns="0" rtlCol="0" anchor="t">
            <a:spAutoFit/>
          </a:bodyPr>
          <a:lstStyle/>
          <a:p>
            <a:pPr marL="0" indent="0" algn="l">
              <a:lnSpc>
                <a:spcPct val="120000"/>
              </a:lnSpc>
              <a:buNone/>
            </a:pPr>
            <a:r>
              <a:rPr lang="en-US" sz="1400" dirty="0">
                <a:solidFill>
                  <a:srgbClr val="2B2F36"/>
                </a:solidFill>
                <a:latin typeface="MiSans" pitchFamily="34" charset="0"/>
                <a:ea typeface="MiSans" pitchFamily="34" charset="-122"/>
                <a:cs typeface="MiSans" pitchFamily="34" charset="-120"/>
              </a:rPr>
              <a:t>Ca trù, chèo và các hình thức nghệ thuật truyền thống vẫn được bảo tồn. Hà Nội là nơi giao thoa văn hóa, nơi lịch sử và hiện đại cùng song hành.</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5400000">
            <a:off x="467360" y="410210"/>
            <a:ext cx="330200" cy="330200"/>
          </a:xfrm>
          <a:prstGeom prst="triangle">
            <a:avLst/>
          </a:prstGeom>
          <a:solidFill>
            <a:srgbClr val="535560"/>
          </a:solidFill>
          <a:ln/>
        </p:spPr>
        <p:txBody>
          <a:bodyPr/>
          <a:lstStyle/>
          <a:p>
            <a:endParaRPr lang="en-US"/>
          </a:p>
        </p:txBody>
      </p:sp>
      <p:sp>
        <p:nvSpPr>
          <p:cNvPr id="3" name="Text 1"/>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594360" y="537210"/>
            <a:ext cx="330200" cy="330200"/>
          </a:xfrm>
          <a:prstGeom prst="triangle">
            <a:avLst/>
          </a:prstGeom>
          <a:solidFill>
            <a:srgbClr val="FFFFFF"/>
          </a:solidFill>
          <a:ln/>
        </p:spPr>
        <p:txBody>
          <a:bodyPr/>
          <a:lstStyle/>
          <a:p>
            <a:endParaRPr lang="en-US"/>
          </a:p>
        </p:txBody>
      </p:sp>
      <p:sp>
        <p:nvSpPr>
          <p:cNvPr id="5" name="Text 3"/>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1090930" y="40894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Vịnh Hạ Long – Kỳ Quan Đá</a:t>
            </a:r>
            <a:endParaRPr lang="en-US" sz="1600" dirty="0"/>
          </a:p>
        </p:txBody>
      </p:sp>
      <p:sp>
        <p:nvSpPr>
          <p:cNvPr id="7" name="Shape 5"/>
          <p:cNvSpPr/>
          <p:nvPr/>
        </p:nvSpPr>
        <p:spPr>
          <a:xfrm>
            <a:off x="638810" y="6362065"/>
            <a:ext cx="215900" cy="215900"/>
          </a:xfrm>
          <a:prstGeom prst="roundRect">
            <a:avLst>
              <a:gd name="adj" fmla="val 50000"/>
            </a:avLst>
          </a:prstGeom>
          <a:solidFill>
            <a:srgbClr val="FFFFFF"/>
          </a:solidFill>
          <a:ln/>
        </p:spPr>
        <p:txBody>
          <a:bodyPr/>
          <a:lstStyle/>
          <a:p>
            <a:endParaRPr lang="en-US"/>
          </a:p>
        </p:txBody>
      </p:sp>
      <p:sp>
        <p:nvSpPr>
          <p:cNvPr id="8" name="Text 6"/>
          <p:cNvSpPr/>
          <p:nvPr/>
        </p:nvSpPr>
        <p:spPr>
          <a:xfrm>
            <a:off x="638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765810" y="6362065"/>
            <a:ext cx="215900" cy="215900"/>
          </a:xfrm>
          <a:prstGeom prst="roundRect">
            <a:avLst>
              <a:gd name="adj" fmla="val 50000"/>
            </a:avLst>
          </a:prstGeom>
          <a:solidFill>
            <a:srgbClr val="000000">
              <a:alpha val="0"/>
            </a:srgbClr>
          </a:solidFill>
          <a:ln w="19050">
            <a:solidFill>
              <a:srgbClr val="FFFFFF"/>
            </a:solidFill>
            <a:prstDash val="solid"/>
          </a:ln>
        </p:spPr>
        <p:txBody>
          <a:bodyPr/>
          <a:lstStyle/>
          <a:p>
            <a:endParaRPr lang="en-US"/>
          </a:p>
        </p:txBody>
      </p:sp>
      <p:sp>
        <p:nvSpPr>
          <p:cNvPr id="10" name="Text 8"/>
          <p:cNvSpPr/>
          <p:nvPr/>
        </p:nvSpPr>
        <p:spPr>
          <a:xfrm>
            <a:off x="765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2357120" y="1290955"/>
            <a:ext cx="3851910" cy="4678680"/>
          </a:xfrm>
          <a:prstGeom prst="rect">
            <a:avLst/>
          </a:prstGeom>
          <a:solidFill>
            <a:srgbClr val="000000">
              <a:alpha val="0"/>
            </a:srgbClr>
          </a:solidFill>
          <a:ln w="19050">
            <a:solidFill>
              <a:srgbClr val="535560"/>
            </a:solidFill>
            <a:prstDash val="solid"/>
          </a:ln>
        </p:spPr>
        <p:txBody>
          <a:bodyPr/>
          <a:lstStyle/>
          <a:p>
            <a:endParaRPr lang="en-US"/>
          </a:p>
        </p:txBody>
      </p:sp>
      <p:sp>
        <p:nvSpPr>
          <p:cNvPr id="12" name="Text 10"/>
          <p:cNvSpPr/>
          <p:nvPr/>
        </p:nvSpPr>
        <p:spPr>
          <a:xfrm>
            <a:off x="2357120" y="1290955"/>
            <a:ext cx="3851910" cy="46786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2494915" y="2877185"/>
            <a:ext cx="3652520" cy="13335"/>
          </a:xfrm>
          <a:prstGeom prst="line">
            <a:avLst/>
          </a:prstGeom>
          <a:noFill/>
          <a:ln w="19050">
            <a:solidFill>
              <a:srgbClr val="535560"/>
            </a:solidFill>
            <a:prstDash val="solid"/>
            <a:headEnd type="none"/>
            <a:tailEnd type="none"/>
          </a:ln>
        </p:spPr>
        <p:txBody>
          <a:bodyPr/>
          <a:lstStyle/>
          <a:p>
            <a:endParaRPr lang="en-US"/>
          </a:p>
        </p:txBody>
      </p:sp>
      <p:sp>
        <p:nvSpPr>
          <p:cNvPr id="14" name="Shape 12"/>
          <p:cNvSpPr/>
          <p:nvPr/>
        </p:nvSpPr>
        <p:spPr>
          <a:xfrm>
            <a:off x="7543800" y="1290955"/>
            <a:ext cx="3851910" cy="4678680"/>
          </a:xfrm>
          <a:prstGeom prst="rect">
            <a:avLst/>
          </a:prstGeom>
          <a:solidFill>
            <a:srgbClr val="000000">
              <a:alpha val="0"/>
            </a:srgbClr>
          </a:solidFill>
          <a:ln w="19050">
            <a:solidFill>
              <a:srgbClr val="535560"/>
            </a:solidFill>
            <a:prstDash val="solid"/>
          </a:ln>
        </p:spPr>
        <p:txBody>
          <a:bodyPr/>
          <a:lstStyle/>
          <a:p>
            <a:endParaRPr lang="en-US"/>
          </a:p>
        </p:txBody>
      </p:sp>
      <p:sp>
        <p:nvSpPr>
          <p:cNvPr id="15" name="Text 13"/>
          <p:cNvSpPr/>
          <p:nvPr/>
        </p:nvSpPr>
        <p:spPr>
          <a:xfrm>
            <a:off x="7543800" y="1290955"/>
            <a:ext cx="3851910" cy="46786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a:off x="7681595" y="2877185"/>
            <a:ext cx="3651885" cy="13335"/>
          </a:xfrm>
          <a:prstGeom prst="line">
            <a:avLst/>
          </a:prstGeom>
          <a:noFill/>
          <a:ln w="19050">
            <a:solidFill>
              <a:srgbClr val="535560"/>
            </a:solidFill>
            <a:prstDash val="solid"/>
            <a:headEnd type="none"/>
            <a:tailEnd type="none"/>
          </a:ln>
        </p:spPr>
        <p:txBody>
          <a:bodyPr/>
          <a:lstStyle/>
          <a:p>
            <a:endParaRPr lang="en-US"/>
          </a:p>
        </p:txBody>
      </p:sp>
      <p:pic>
        <p:nvPicPr>
          <p:cNvPr id="17" name="Image 0" descr="https://kimi-img.moonshot.cn/pub/slides/slides_tmpl/image/25-08-27-20:04:07-d2nf8dp8bjvh7rlj09rg.jpg"/>
          <p:cNvPicPr>
            <a:picLocks noChangeAspect="1"/>
          </p:cNvPicPr>
          <p:nvPr/>
        </p:nvPicPr>
        <p:blipFill>
          <a:blip r:embed="rId3"/>
          <a:srcRect l="40376" r="40376"/>
          <a:stretch/>
        </p:blipFill>
        <p:spPr>
          <a:xfrm>
            <a:off x="1247775" y="1291590"/>
            <a:ext cx="1035685" cy="4678045"/>
          </a:xfrm>
          <a:prstGeom prst="rect">
            <a:avLst/>
          </a:prstGeom>
        </p:spPr>
      </p:pic>
      <p:pic>
        <p:nvPicPr>
          <p:cNvPr id="18" name="Image 1" descr="https://kimi-img.moonshot.cn/pub/slides/slides_tmpl/image/25-08-27-20:04:08-d2nf8e18bjvh7rlj09t0.jpg"/>
          <p:cNvPicPr>
            <a:picLocks noChangeAspect="1"/>
          </p:cNvPicPr>
          <p:nvPr/>
        </p:nvPicPr>
        <p:blipFill>
          <a:blip r:embed="rId4"/>
          <a:srcRect l="39758" r="39758"/>
          <a:stretch/>
        </p:blipFill>
        <p:spPr>
          <a:xfrm>
            <a:off x="6427470" y="1291590"/>
            <a:ext cx="1035685" cy="4678045"/>
          </a:xfrm>
          <a:prstGeom prst="rect">
            <a:avLst/>
          </a:prstGeom>
        </p:spPr>
      </p:pic>
      <p:sp>
        <p:nvSpPr>
          <p:cNvPr id="19" name="Text 15"/>
          <p:cNvSpPr/>
          <p:nvPr/>
        </p:nvSpPr>
        <p:spPr>
          <a:xfrm>
            <a:off x="2494915" y="1424940"/>
            <a:ext cx="3529965" cy="562570"/>
          </a:xfrm>
          <a:prstGeom prst="rect">
            <a:avLst/>
          </a:prstGeom>
          <a:noFill/>
          <a:ln/>
        </p:spPr>
        <p:txBody>
          <a:bodyPr wrap="square" lIns="91440" tIns="45720" rIns="91440" bIns="45720" rtlCol="0" anchor="t">
            <a:spAutoFit/>
          </a:bodyPr>
          <a:lstStyle/>
          <a:p>
            <a:pPr marL="0" indent="0" algn="just">
              <a:lnSpc>
                <a:spcPct val="100000"/>
              </a:lnSpc>
              <a:buNone/>
            </a:pPr>
            <a:r>
              <a:rPr lang="en-US" sz="3600" b="1" dirty="0">
                <a:solidFill>
                  <a:srgbClr val="FFFFFF"/>
                </a:solidFill>
                <a:latin typeface="MiSans" pitchFamily="34" charset="0"/>
                <a:ea typeface="MiSans" pitchFamily="34" charset="-122"/>
                <a:cs typeface="MiSans" pitchFamily="34" charset="-120"/>
              </a:rPr>
              <a:t>01</a:t>
            </a:r>
            <a:endParaRPr lang="en-US" sz="1600" dirty="0"/>
          </a:p>
        </p:txBody>
      </p:sp>
      <p:sp>
        <p:nvSpPr>
          <p:cNvPr id="20" name="Text 16"/>
          <p:cNvSpPr/>
          <p:nvPr/>
        </p:nvSpPr>
        <p:spPr>
          <a:xfrm>
            <a:off x="2494915" y="2059940"/>
            <a:ext cx="3651250"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Di sản thế giới</a:t>
            </a:r>
            <a:endParaRPr lang="en-US" sz="1600" dirty="0"/>
          </a:p>
        </p:txBody>
      </p:sp>
      <p:sp>
        <p:nvSpPr>
          <p:cNvPr id="21" name="Text 17"/>
          <p:cNvSpPr/>
          <p:nvPr/>
        </p:nvSpPr>
        <p:spPr>
          <a:xfrm>
            <a:off x="2494915" y="2873375"/>
            <a:ext cx="3651250" cy="2047875"/>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FFFFFF"/>
                </a:solidFill>
                <a:latin typeface="MiSans" pitchFamily="34" charset="0"/>
                <a:ea typeface="MiSans" pitchFamily="34" charset="-122"/>
                <a:cs typeface="MiSans" pitchFamily="34" charset="-120"/>
              </a:rPr>
              <a:t>Vịnh Hạ Long được UNESCO công nhận là di sản thế giới với hàng nghìn đảo đá vôi hình thù kỳ lạ. Hang Sửng Sốt là một điểm tham quan nổi bật, mang đến trải nghiệm khám phá hang động tuyệt vời.</a:t>
            </a:r>
            <a:endParaRPr lang="en-US" sz="1600" dirty="0"/>
          </a:p>
        </p:txBody>
      </p:sp>
      <p:sp>
        <p:nvSpPr>
          <p:cNvPr id="22" name="Text 18"/>
          <p:cNvSpPr/>
          <p:nvPr/>
        </p:nvSpPr>
        <p:spPr>
          <a:xfrm>
            <a:off x="7681595" y="1424940"/>
            <a:ext cx="3529330" cy="562570"/>
          </a:xfrm>
          <a:prstGeom prst="rect">
            <a:avLst/>
          </a:prstGeom>
          <a:noFill/>
          <a:ln/>
        </p:spPr>
        <p:txBody>
          <a:bodyPr wrap="square" lIns="91440" tIns="45720" rIns="91440" bIns="45720" rtlCol="0" anchor="t">
            <a:spAutoFit/>
          </a:bodyPr>
          <a:lstStyle/>
          <a:p>
            <a:pPr marL="0" indent="0" algn="just">
              <a:lnSpc>
                <a:spcPct val="100000"/>
              </a:lnSpc>
              <a:buNone/>
            </a:pPr>
            <a:r>
              <a:rPr lang="en-US" sz="3600" b="1" dirty="0">
                <a:solidFill>
                  <a:srgbClr val="FFFFFF"/>
                </a:solidFill>
                <a:latin typeface="MiSans" pitchFamily="34" charset="0"/>
                <a:ea typeface="MiSans" pitchFamily="34" charset="-122"/>
                <a:cs typeface="MiSans" pitchFamily="34" charset="-120"/>
              </a:rPr>
              <a:t>02</a:t>
            </a:r>
            <a:endParaRPr lang="en-US" sz="1600" dirty="0"/>
          </a:p>
        </p:txBody>
      </p:sp>
      <p:sp>
        <p:nvSpPr>
          <p:cNvPr id="23" name="Text 19"/>
          <p:cNvSpPr/>
          <p:nvPr/>
        </p:nvSpPr>
        <p:spPr>
          <a:xfrm>
            <a:off x="7681595" y="2059940"/>
            <a:ext cx="3651885"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Trải nghiệm độc đáo</a:t>
            </a:r>
            <a:endParaRPr lang="en-US" sz="1600" dirty="0"/>
          </a:p>
        </p:txBody>
      </p:sp>
      <p:sp>
        <p:nvSpPr>
          <p:cNvPr id="24" name="Text 20"/>
          <p:cNvSpPr/>
          <p:nvPr/>
        </p:nvSpPr>
        <p:spPr>
          <a:xfrm>
            <a:off x="7681595" y="2873375"/>
            <a:ext cx="3651885" cy="1706563"/>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FFFFFF"/>
                </a:solidFill>
                <a:latin typeface="MiSans" pitchFamily="34" charset="0"/>
                <a:ea typeface="MiSans" pitchFamily="34" charset="-122"/>
                <a:cs typeface="MiSans" pitchFamily="34" charset="-120"/>
              </a:rPr>
              <a:t>Du khách có thể chèo thuyền kayak giữa vịnh, tận hưởng không khí trong lành và cảnh biển đẹp như tranh vẽ. Vịnh Hạ Long là biểu tượng của du lịch Việt Nam.</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3200" cy="6861600"/>
          </a:xfrm>
          <a:prstGeom prst="rect">
            <a:avLst/>
          </a:prstGeom>
          <a:solidFill>
            <a:srgbClr val="000000"/>
          </a:solidFill>
          <a:ln/>
        </p:spPr>
        <p:txBody>
          <a:bodyPr/>
          <a:lstStyle/>
          <a:p>
            <a:endParaRPr lang="en-US"/>
          </a:p>
        </p:txBody>
      </p:sp>
      <p:sp>
        <p:nvSpPr>
          <p:cNvPr id="3" name="Text 1"/>
          <p:cNvSpPr/>
          <p:nvPr/>
        </p:nvSpPr>
        <p:spPr>
          <a:xfrm>
            <a:off x="0" y="0"/>
            <a:ext cx="12193200" cy="6861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445" y="1882140"/>
            <a:ext cx="12161520" cy="3093720"/>
          </a:xfrm>
          <a:prstGeom prst="rect">
            <a:avLst/>
          </a:prstGeom>
          <a:solidFill>
            <a:srgbClr val="FFFFFF">
              <a:alpha val="5098"/>
            </a:srgbClr>
          </a:solidFill>
          <a:ln/>
        </p:spPr>
        <p:txBody>
          <a:bodyPr/>
          <a:lstStyle/>
          <a:p>
            <a:endParaRPr lang="en-US"/>
          </a:p>
        </p:txBody>
      </p:sp>
      <p:sp>
        <p:nvSpPr>
          <p:cNvPr id="5" name="Text 3"/>
          <p:cNvSpPr/>
          <p:nvPr/>
        </p:nvSpPr>
        <p:spPr>
          <a:xfrm>
            <a:off x="4445" y="1882140"/>
            <a:ext cx="12161520" cy="30937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8-27-20:04:04-d2nf8d18bjvh7rlj09og.png"/>
          <p:cNvPicPr>
            <a:picLocks noChangeAspect="1"/>
          </p:cNvPicPr>
          <p:nvPr/>
        </p:nvPicPr>
        <p:blipFill>
          <a:blip r:embed="rId4"/>
          <a:stretch>
            <a:fillRect/>
          </a:stretch>
        </p:blipFill>
        <p:spPr>
          <a:xfrm>
            <a:off x="6756400" y="1410335"/>
            <a:ext cx="4041775" cy="4041775"/>
          </a:xfrm>
          <a:prstGeom prst="rect">
            <a:avLst/>
          </a:prstGeom>
        </p:spPr>
      </p:pic>
      <p:sp>
        <p:nvSpPr>
          <p:cNvPr id="7" name="Text 4"/>
          <p:cNvSpPr/>
          <p:nvPr/>
        </p:nvSpPr>
        <p:spPr>
          <a:xfrm>
            <a:off x="965835" y="1959610"/>
            <a:ext cx="4088765" cy="1234281"/>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FFFFFF"/>
                </a:solidFill>
                <a:latin typeface="MiSans" pitchFamily="34" charset="0"/>
                <a:ea typeface="MiSans" pitchFamily="34" charset="-122"/>
                <a:cs typeface="MiSans" pitchFamily="34" charset="-120"/>
              </a:rPr>
              <a:t>02</a:t>
            </a:r>
            <a:endParaRPr lang="en-US" sz="1600" dirty="0"/>
          </a:p>
        </p:txBody>
      </p:sp>
      <p:sp>
        <p:nvSpPr>
          <p:cNvPr id="8" name="Text 5"/>
          <p:cNvSpPr/>
          <p:nvPr/>
        </p:nvSpPr>
        <p:spPr>
          <a:xfrm>
            <a:off x="965835" y="3345815"/>
            <a:ext cx="7242175" cy="617141"/>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FFFFFF"/>
                </a:solidFill>
                <a:latin typeface="MiSans" pitchFamily="34" charset="0"/>
                <a:ea typeface="MiSans" pitchFamily="34" charset="-122"/>
                <a:cs typeface="MiSans" pitchFamily="34" charset="-120"/>
              </a:rPr>
              <a:t>Miền Trung Di Sản</a:t>
            </a:r>
            <a:endParaRPr lang="en-US" sz="1600" dirty="0"/>
          </a:p>
        </p:txBody>
      </p:sp>
      <p:sp>
        <p:nvSpPr>
          <p:cNvPr id="9" name="Shape 6"/>
          <p:cNvSpPr/>
          <p:nvPr/>
        </p:nvSpPr>
        <p:spPr>
          <a:xfrm>
            <a:off x="7221220" y="1875155"/>
            <a:ext cx="3108325" cy="3108325"/>
          </a:xfrm>
          <a:prstGeom prst="ellipse">
            <a:avLst/>
          </a:prstGeom>
          <a:solidFill>
            <a:srgbClr val="000000">
              <a:alpha val="25882"/>
            </a:srgbClr>
          </a:solidFill>
          <a:ln/>
        </p:spPr>
        <p:txBody>
          <a:bodyPr/>
          <a:lstStyle/>
          <a:p>
            <a:endParaRPr lang="en-US"/>
          </a:p>
        </p:txBody>
      </p:sp>
      <p:sp>
        <p:nvSpPr>
          <p:cNvPr id="10" name="Text 7"/>
          <p:cNvSpPr/>
          <p:nvPr/>
        </p:nvSpPr>
        <p:spPr>
          <a:xfrm>
            <a:off x="7221220" y="1875155"/>
            <a:ext cx="3108325" cy="310832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6295390" y="5715"/>
            <a:ext cx="5893435" cy="6870065"/>
          </a:xfrm>
          <a:prstGeom prst="rect">
            <a:avLst/>
          </a:prstGeom>
          <a:solidFill>
            <a:srgbClr val="535560"/>
          </a:solidFill>
          <a:ln/>
        </p:spPr>
        <p:txBody>
          <a:bodyPr/>
          <a:lstStyle/>
          <a:p>
            <a:endParaRPr lang="en-US"/>
          </a:p>
        </p:txBody>
      </p:sp>
      <p:sp>
        <p:nvSpPr>
          <p:cNvPr id="3" name="Text 1"/>
          <p:cNvSpPr/>
          <p:nvPr/>
        </p:nvSpPr>
        <p:spPr>
          <a:xfrm>
            <a:off x="6295390" y="5715"/>
            <a:ext cx="5893435" cy="68700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467360" y="410210"/>
            <a:ext cx="330200" cy="330200"/>
          </a:xfrm>
          <a:prstGeom prst="triangle">
            <a:avLst/>
          </a:prstGeom>
          <a:solidFill>
            <a:srgbClr val="535560"/>
          </a:solidFill>
          <a:ln/>
        </p:spPr>
        <p:txBody>
          <a:bodyPr/>
          <a:lstStyle/>
          <a:p>
            <a:endParaRPr lang="en-US"/>
          </a:p>
        </p:txBody>
      </p:sp>
      <p:sp>
        <p:nvSpPr>
          <p:cNvPr id="5" name="Text 3"/>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rot="5400000">
            <a:off x="594360" y="537210"/>
            <a:ext cx="330200" cy="330200"/>
          </a:xfrm>
          <a:prstGeom prst="triangle">
            <a:avLst/>
          </a:prstGeom>
          <a:solidFill>
            <a:srgbClr val="FFFFFF"/>
          </a:solidFill>
          <a:ln/>
        </p:spPr>
        <p:txBody>
          <a:bodyPr/>
          <a:lstStyle/>
          <a:p>
            <a:endParaRPr lang="en-US"/>
          </a:p>
        </p:txBody>
      </p:sp>
      <p:sp>
        <p:nvSpPr>
          <p:cNvPr id="7" name="Text 5"/>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6"/>
          <p:cNvSpPr/>
          <p:nvPr/>
        </p:nvSpPr>
        <p:spPr>
          <a:xfrm>
            <a:off x="1223645" y="41021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Huế – Cố Đô Nguyễn Phong</a:t>
            </a:r>
            <a:endParaRPr lang="en-US" sz="1600" dirty="0"/>
          </a:p>
        </p:txBody>
      </p:sp>
      <p:sp>
        <p:nvSpPr>
          <p:cNvPr id="9" name="Shape 7"/>
          <p:cNvSpPr/>
          <p:nvPr/>
        </p:nvSpPr>
        <p:spPr>
          <a:xfrm>
            <a:off x="6600190" y="2602865"/>
            <a:ext cx="5394960" cy="0"/>
          </a:xfrm>
          <a:prstGeom prst="line">
            <a:avLst/>
          </a:prstGeom>
          <a:noFill/>
          <a:ln w="12700">
            <a:solidFill>
              <a:srgbClr val="FFFFFF"/>
            </a:solidFill>
            <a:prstDash val="dash"/>
            <a:headEnd type="none"/>
            <a:tailEnd type="none"/>
          </a:ln>
        </p:spPr>
        <p:txBody>
          <a:bodyPr/>
          <a:lstStyle/>
          <a:p>
            <a:endParaRPr lang="en-US"/>
          </a:p>
        </p:txBody>
      </p:sp>
      <p:sp>
        <p:nvSpPr>
          <p:cNvPr id="10" name="Shape 8"/>
          <p:cNvSpPr/>
          <p:nvPr/>
        </p:nvSpPr>
        <p:spPr>
          <a:xfrm>
            <a:off x="6650990" y="4485005"/>
            <a:ext cx="5394960" cy="0"/>
          </a:xfrm>
          <a:prstGeom prst="line">
            <a:avLst/>
          </a:prstGeom>
          <a:noFill/>
          <a:ln w="12700">
            <a:solidFill>
              <a:srgbClr val="FFFFFF"/>
            </a:solidFill>
            <a:prstDash val="dash"/>
            <a:headEnd type="none"/>
            <a:tailEnd type="none"/>
          </a:ln>
        </p:spPr>
        <p:txBody>
          <a:bodyPr/>
          <a:lstStyle/>
          <a:p>
            <a:endParaRPr lang="en-US"/>
          </a:p>
        </p:txBody>
      </p:sp>
      <p:pic>
        <p:nvPicPr>
          <p:cNvPr id="11" name="Image 0" descr="https://kimi-img.moonshot.cn/pub/slides/slides_tmpl/image/25-08-27-20:04:10-d2nf8eh8bjvh7rlj0a30.jpg"/>
          <p:cNvPicPr>
            <a:picLocks noChangeAspect="1"/>
          </p:cNvPicPr>
          <p:nvPr/>
        </p:nvPicPr>
        <p:blipFill>
          <a:blip r:embed="rId3"/>
          <a:srcRect l="3858" r="3858"/>
          <a:stretch/>
        </p:blipFill>
        <p:spPr>
          <a:xfrm>
            <a:off x="594360" y="1183005"/>
            <a:ext cx="4940935" cy="2863850"/>
          </a:xfrm>
          <a:prstGeom prst="rect">
            <a:avLst/>
          </a:prstGeom>
        </p:spPr>
      </p:pic>
      <p:sp>
        <p:nvSpPr>
          <p:cNvPr id="12" name="Text 9"/>
          <p:cNvSpPr/>
          <p:nvPr/>
        </p:nvSpPr>
        <p:spPr>
          <a:xfrm>
            <a:off x="6633845" y="972185"/>
            <a:ext cx="5248520" cy="248841"/>
          </a:xfrm>
          <a:prstGeom prst="rect">
            <a:avLst/>
          </a:prstGeom>
          <a:solidFill>
            <a:srgbClr val="FFFFFF">
              <a:alpha val="0"/>
            </a:srgbClr>
          </a:solidFill>
          <a:ln/>
        </p:spPr>
        <p:txBody>
          <a:bodyPr wrap="square" lIns="91440" tIns="45720" rIns="91440" bIns="45720" rtlCol="0" anchor="t">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Di tích lịch sử</a:t>
            </a:r>
            <a:endParaRPr lang="en-US" sz="1600" dirty="0"/>
          </a:p>
        </p:txBody>
      </p:sp>
      <p:sp>
        <p:nvSpPr>
          <p:cNvPr id="13" name="Text 10"/>
          <p:cNvSpPr/>
          <p:nvPr/>
        </p:nvSpPr>
        <p:spPr>
          <a:xfrm>
            <a:off x="6633845" y="1259205"/>
            <a:ext cx="5412412" cy="862409"/>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Huế là cố đô của triều Nguyễn với Đại Nội, lăng tẩm và các cung điện cổ kính. Kiến trúc cung đình mang đậm dấu ấn lịch sử và văn hóa truyền thống.</a:t>
            </a:r>
            <a:endParaRPr lang="en-US" sz="1600" dirty="0"/>
          </a:p>
        </p:txBody>
      </p:sp>
      <p:sp>
        <p:nvSpPr>
          <p:cNvPr id="14" name="Text 11"/>
          <p:cNvSpPr/>
          <p:nvPr/>
        </p:nvSpPr>
        <p:spPr>
          <a:xfrm>
            <a:off x="577850" y="4203700"/>
            <a:ext cx="5235575" cy="276225"/>
          </a:xfrm>
          <a:prstGeom prst="rect">
            <a:avLst/>
          </a:prstGeom>
          <a:solidFill>
            <a:srgbClr val="FFFFFF">
              <a:alpha val="0"/>
            </a:srgbClr>
          </a:solidFill>
          <a:ln/>
        </p:spPr>
        <p:txBody>
          <a:bodyPr wrap="square" lIns="91440" tIns="45720" rIns="91440" bIns="45720" rtlCol="0" anchor="t">
            <a:spAutoFit/>
          </a:bodyPr>
          <a:lstStyle/>
          <a:p>
            <a:pPr marL="0" indent="0" algn="l">
              <a:lnSpc>
                <a:spcPct val="100000"/>
              </a:lnSpc>
              <a:buNone/>
            </a:pPr>
            <a:r>
              <a:rPr lang="en-US" sz="1800" b="1" dirty="0">
                <a:solidFill>
                  <a:srgbClr val="FFFFFF"/>
                </a:solidFill>
                <a:latin typeface="MiSans" pitchFamily="34" charset="0"/>
                <a:ea typeface="MiSans" pitchFamily="34" charset="-122"/>
                <a:cs typeface="MiSans" pitchFamily="34" charset="-120"/>
              </a:rPr>
              <a:t>Văn hóa cung đình</a:t>
            </a:r>
            <a:endParaRPr lang="en-US" sz="1600" dirty="0"/>
          </a:p>
        </p:txBody>
      </p:sp>
      <p:sp>
        <p:nvSpPr>
          <p:cNvPr id="15" name="Text 12"/>
          <p:cNvSpPr/>
          <p:nvPr/>
        </p:nvSpPr>
        <p:spPr>
          <a:xfrm>
            <a:off x="568325" y="4635500"/>
            <a:ext cx="5412105" cy="862409"/>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Ca Huế trên sông Hương là một trải nghiệm độc đáo. Âm thanh của đàn tranh và tiếng hát truyền thống tạo nên không khí lãng mạn khó quên.</a:t>
            </a:r>
            <a:endParaRPr lang="en-US" sz="1600" dirty="0"/>
          </a:p>
        </p:txBody>
      </p:sp>
      <p:sp>
        <p:nvSpPr>
          <p:cNvPr id="16" name="Text 13"/>
          <p:cNvSpPr/>
          <p:nvPr/>
        </p:nvSpPr>
        <p:spPr>
          <a:xfrm>
            <a:off x="6633845" y="2830195"/>
            <a:ext cx="5372100" cy="248841"/>
          </a:xfrm>
          <a:prstGeom prst="rect">
            <a:avLst/>
          </a:prstGeom>
          <a:solidFill>
            <a:srgbClr val="FFFFFF">
              <a:alpha val="0"/>
            </a:srgbClr>
          </a:solidFill>
          <a:ln/>
        </p:spPr>
        <p:txBody>
          <a:bodyPr wrap="square" lIns="91440" tIns="45720" rIns="91440" bIns="45720" rtlCol="0" anchor="t">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Ẩm thực Huế</a:t>
            </a:r>
            <a:endParaRPr lang="en-US" sz="1600" dirty="0"/>
          </a:p>
        </p:txBody>
      </p:sp>
      <p:sp>
        <p:nvSpPr>
          <p:cNvPr id="17" name="Text 14"/>
          <p:cNvSpPr/>
          <p:nvPr/>
        </p:nvSpPr>
        <p:spPr>
          <a:xfrm>
            <a:off x="6633845" y="3141345"/>
            <a:ext cx="5411751" cy="862409"/>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Cơm âm phủ, bánh bèo, bánh nậm là những món ăn nổi tiếng của Huế. Mỗi món ăn đều mang hương vị đặc trưng và được trình bày công phu.</a:t>
            </a:r>
            <a:endParaRPr lang="en-US" sz="1600" dirty="0"/>
          </a:p>
        </p:txBody>
      </p:sp>
      <p:sp>
        <p:nvSpPr>
          <p:cNvPr id="18" name="Text 15"/>
          <p:cNvSpPr/>
          <p:nvPr/>
        </p:nvSpPr>
        <p:spPr>
          <a:xfrm>
            <a:off x="6633845" y="4712335"/>
            <a:ext cx="5013916" cy="248841"/>
          </a:xfrm>
          <a:prstGeom prst="rect">
            <a:avLst/>
          </a:prstGeom>
          <a:solidFill>
            <a:srgbClr val="FFFFFF">
              <a:alpha val="0"/>
            </a:srgbClr>
          </a:solidFill>
          <a:ln/>
        </p:spPr>
        <p:txBody>
          <a:bodyPr wrap="square" lIns="91440" tIns="45720" rIns="91440" bIns="45720" rtlCol="0" anchor="t">
            <a:spAutoFit/>
          </a:bodyPr>
          <a:lstStyle/>
          <a:p>
            <a:pPr marL="0" indent="0" algn="l">
              <a:lnSpc>
                <a:spcPct val="100000"/>
              </a:lnSpc>
              <a:buNone/>
            </a:pPr>
            <a:r>
              <a:rPr lang="en-US" sz="1600" b="1" dirty="0">
                <a:solidFill>
                  <a:srgbClr val="FFFFFF"/>
                </a:solidFill>
                <a:latin typeface="MiSans" pitchFamily="34" charset="0"/>
                <a:ea typeface="MiSans" pitchFamily="34" charset="-122"/>
                <a:cs typeface="MiSans" pitchFamily="34" charset="-120"/>
              </a:rPr>
              <a:t>Không gian cổ kính</a:t>
            </a:r>
            <a:endParaRPr lang="en-US" sz="1600" dirty="0"/>
          </a:p>
        </p:txBody>
      </p:sp>
      <p:sp>
        <p:nvSpPr>
          <p:cNvPr id="19" name="Text 16"/>
          <p:cNvSpPr/>
          <p:nvPr/>
        </p:nvSpPr>
        <p:spPr>
          <a:xfrm>
            <a:off x="6633845" y="4988560"/>
            <a:ext cx="5412412" cy="862409"/>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Huế mang một vẻ đẹp cổ kính và yên bình. Phố cổ, chùa chiền và những con đường nhỏ tạo nên một không gian văn hóa đặc sắc.</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rot="5400000">
            <a:off x="467360" y="410210"/>
            <a:ext cx="330200" cy="330200"/>
          </a:xfrm>
          <a:prstGeom prst="triangle">
            <a:avLst/>
          </a:prstGeom>
          <a:solidFill>
            <a:srgbClr val="535560"/>
          </a:solidFill>
          <a:ln/>
        </p:spPr>
        <p:txBody>
          <a:bodyPr/>
          <a:lstStyle/>
          <a:p>
            <a:endParaRPr lang="en-US"/>
          </a:p>
        </p:txBody>
      </p:sp>
      <p:sp>
        <p:nvSpPr>
          <p:cNvPr id="3" name="Text 1"/>
          <p:cNvSpPr/>
          <p:nvPr/>
        </p:nvSpPr>
        <p:spPr>
          <a:xfrm rot="5400000">
            <a:off x="467360" y="410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594360" y="537210"/>
            <a:ext cx="330200" cy="330200"/>
          </a:xfrm>
          <a:prstGeom prst="triangle">
            <a:avLst/>
          </a:prstGeom>
          <a:solidFill>
            <a:srgbClr val="FFFFFF"/>
          </a:solidFill>
          <a:ln/>
        </p:spPr>
        <p:txBody>
          <a:bodyPr/>
          <a:lstStyle/>
          <a:p>
            <a:endParaRPr lang="en-US"/>
          </a:p>
        </p:txBody>
      </p:sp>
      <p:sp>
        <p:nvSpPr>
          <p:cNvPr id="5" name="Text 3"/>
          <p:cNvSpPr/>
          <p:nvPr/>
        </p:nvSpPr>
        <p:spPr>
          <a:xfrm rot="5400000">
            <a:off x="594360" y="537210"/>
            <a:ext cx="330200" cy="3302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1090930" y="408940"/>
            <a:ext cx="10782935" cy="432991"/>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FFFFFF"/>
                </a:solidFill>
                <a:latin typeface="MiSans" pitchFamily="34" charset="0"/>
                <a:ea typeface="MiSans" pitchFamily="34" charset="-122"/>
                <a:cs typeface="MiSans" pitchFamily="34" charset="-120"/>
              </a:rPr>
              <a:t>Phố Cổ Hội An – Đèn Lồng Vàng</a:t>
            </a:r>
            <a:endParaRPr lang="en-US" sz="1600" dirty="0"/>
          </a:p>
        </p:txBody>
      </p:sp>
      <p:sp>
        <p:nvSpPr>
          <p:cNvPr id="7" name="Shape 5"/>
          <p:cNvSpPr/>
          <p:nvPr/>
        </p:nvSpPr>
        <p:spPr>
          <a:xfrm>
            <a:off x="638810" y="6362065"/>
            <a:ext cx="215900" cy="215900"/>
          </a:xfrm>
          <a:prstGeom prst="roundRect">
            <a:avLst>
              <a:gd name="adj" fmla="val 50000"/>
            </a:avLst>
          </a:prstGeom>
          <a:solidFill>
            <a:srgbClr val="FFFFFF"/>
          </a:solidFill>
          <a:ln/>
        </p:spPr>
        <p:txBody>
          <a:bodyPr/>
          <a:lstStyle/>
          <a:p>
            <a:endParaRPr lang="en-US"/>
          </a:p>
        </p:txBody>
      </p:sp>
      <p:sp>
        <p:nvSpPr>
          <p:cNvPr id="8" name="Text 6"/>
          <p:cNvSpPr/>
          <p:nvPr/>
        </p:nvSpPr>
        <p:spPr>
          <a:xfrm>
            <a:off x="638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765810" y="6362065"/>
            <a:ext cx="215900" cy="215900"/>
          </a:xfrm>
          <a:prstGeom prst="roundRect">
            <a:avLst>
              <a:gd name="adj" fmla="val 50000"/>
            </a:avLst>
          </a:prstGeom>
          <a:solidFill>
            <a:srgbClr val="000000">
              <a:alpha val="0"/>
            </a:srgbClr>
          </a:solidFill>
          <a:ln w="19050">
            <a:solidFill>
              <a:srgbClr val="FFFFFF"/>
            </a:solidFill>
            <a:prstDash val="solid"/>
          </a:ln>
        </p:spPr>
        <p:txBody>
          <a:bodyPr/>
          <a:lstStyle/>
          <a:p>
            <a:endParaRPr lang="en-US"/>
          </a:p>
        </p:txBody>
      </p:sp>
      <p:sp>
        <p:nvSpPr>
          <p:cNvPr id="10" name="Text 8"/>
          <p:cNvSpPr/>
          <p:nvPr/>
        </p:nvSpPr>
        <p:spPr>
          <a:xfrm>
            <a:off x="765810" y="6362065"/>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1" name="Image 0" descr="https://kimi-img.moonshot.cn/pub/slides/slides_tmpl/image/25-08-27-20:04:08-d2nf8e18bjvh7rlj09t0.jpg"/>
          <p:cNvPicPr>
            <a:picLocks noChangeAspect="1"/>
          </p:cNvPicPr>
          <p:nvPr/>
        </p:nvPicPr>
        <p:blipFill>
          <a:blip r:embed="rId3"/>
          <a:srcRect t="6690" b="6690"/>
          <a:stretch/>
        </p:blipFill>
        <p:spPr>
          <a:xfrm>
            <a:off x="6096000" y="1709420"/>
            <a:ext cx="4475480" cy="3587750"/>
          </a:xfrm>
          <a:prstGeom prst="rect">
            <a:avLst/>
          </a:prstGeom>
        </p:spPr>
      </p:pic>
      <p:sp>
        <p:nvSpPr>
          <p:cNvPr id="12" name="Text 9"/>
          <p:cNvSpPr/>
          <p:nvPr/>
        </p:nvSpPr>
        <p:spPr>
          <a:xfrm>
            <a:off x="1057275" y="1903095"/>
            <a:ext cx="522351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FFFFFF"/>
                </a:solidFill>
                <a:latin typeface="MiSans" pitchFamily="34" charset="0"/>
                <a:ea typeface="MiSans" pitchFamily="34" charset="-122"/>
                <a:cs typeface="MiSans" pitchFamily="34" charset="-120"/>
              </a:rPr>
              <a:t>Di sản văn hóa</a:t>
            </a:r>
            <a:endParaRPr lang="en-US" sz="1600" dirty="0"/>
          </a:p>
        </p:txBody>
      </p:sp>
      <p:sp>
        <p:nvSpPr>
          <p:cNvPr id="13" name="Text 10"/>
          <p:cNvSpPr/>
          <p:nvPr/>
        </p:nvSpPr>
        <p:spPr>
          <a:xfrm>
            <a:off x="1090295" y="2656205"/>
            <a:ext cx="4695825" cy="1268016"/>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Phố cổ Hội An là một di sản văn hóa thế giới với kiến trúc cổ kính và đèn lồng rực rỡ. Chùa Cầu Nhật Bản là một điểm nhấn độc đáo, tạo nên cảnh quan cổ kính và lãng mạn.</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12193200" cy="6861600"/>
          </a:xfrm>
          <a:prstGeom prst="rect">
            <a:avLst/>
          </a:prstGeom>
          <a:solidFill>
            <a:srgbClr val="000000"/>
          </a:solidFill>
          <a:ln/>
        </p:spPr>
        <p:txBody>
          <a:bodyPr/>
          <a:lstStyle/>
          <a:p>
            <a:endParaRPr lang="en-US"/>
          </a:p>
        </p:txBody>
      </p:sp>
      <p:sp>
        <p:nvSpPr>
          <p:cNvPr id="3" name="Text 1"/>
          <p:cNvSpPr/>
          <p:nvPr/>
        </p:nvSpPr>
        <p:spPr>
          <a:xfrm>
            <a:off x="0" y="0"/>
            <a:ext cx="12193200" cy="6861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445" y="1882140"/>
            <a:ext cx="12161520" cy="3093720"/>
          </a:xfrm>
          <a:prstGeom prst="rect">
            <a:avLst/>
          </a:prstGeom>
          <a:solidFill>
            <a:srgbClr val="FFFFFF">
              <a:alpha val="5098"/>
            </a:srgbClr>
          </a:solidFill>
          <a:ln/>
        </p:spPr>
        <p:txBody>
          <a:bodyPr/>
          <a:lstStyle/>
          <a:p>
            <a:endParaRPr lang="en-US"/>
          </a:p>
        </p:txBody>
      </p:sp>
      <p:sp>
        <p:nvSpPr>
          <p:cNvPr id="5" name="Text 3"/>
          <p:cNvSpPr/>
          <p:nvPr/>
        </p:nvSpPr>
        <p:spPr>
          <a:xfrm>
            <a:off x="4445" y="1882140"/>
            <a:ext cx="12161520" cy="30937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kimi-img.moonshot.cn/pub/slides/slides_tmpl/image/25-08-27-20:04:04-d2nf8d18bjvh7rlj09og.png"/>
          <p:cNvPicPr>
            <a:picLocks noChangeAspect="1"/>
          </p:cNvPicPr>
          <p:nvPr/>
        </p:nvPicPr>
        <p:blipFill>
          <a:blip r:embed="rId4"/>
          <a:stretch>
            <a:fillRect/>
          </a:stretch>
        </p:blipFill>
        <p:spPr>
          <a:xfrm>
            <a:off x="6756400" y="1410335"/>
            <a:ext cx="4041775" cy="4041775"/>
          </a:xfrm>
          <a:prstGeom prst="rect">
            <a:avLst/>
          </a:prstGeom>
        </p:spPr>
      </p:pic>
      <p:sp>
        <p:nvSpPr>
          <p:cNvPr id="7" name="Text 4"/>
          <p:cNvSpPr/>
          <p:nvPr/>
        </p:nvSpPr>
        <p:spPr>
          <a:xfrm>
            <a:off x="965835" y="1959610"/>
            <a:ext cx="4088765" cy="1234281"/>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FFFFFF"/>
                </a:solidFill>
                <a:latin typeface="MiSans" pitchFamily="34" charset="0"/>
                <a:ea typeface="MiSans" pitchFamily="34" charset="-122"/>
                <a:cs typeface="MiSans" pitchFamily="34" charset="-120"/>
              </a:rPr>
              <a:t>03</a:t>
            </a:r>
            <a:endParaRPr lang="en-US" sz="1600" dirty="0"/>
          </a:p>
        </p:txBody>
      </p:sp>
      <p:sp>
        <p:nvSpPr>
          <p:cNvPr id="8" name="Text 5"/>
          <p:cNvSpPr/>
          <p:nvPr/>
        </p:nvSpPr>
        <p:spPr>
          <a:xfrm>
            <a:off x="965835" y="3345815"/>
            <a:ext cx="7242175" cy="617141"/>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FFFFFF"/>
                </a:solidFill>
                <a:latin typeface="MiSans" pitchFamily="34" charset="0"/>
                <a:ea typeface="MiSans" pitchFamily="34" charset="-122"/>
                <a:cs typeface="MiSans" pitchFamily="34" charset="-120"/>
              </a:rPr>
              <a:t>Miền Nam Sôi Động</a:t>
            </a:r>
            <a:endParaRPr lang="en-US" sz="1600" dirty="0"/>
          </a:p>
        </p:txBody>
      </p:sp>
      <p:sp>
        <p:nvSpPr>
          <p:cNvPr id="9" name="Shape 6"/>
          <p:cNvSpPr/>
          <p:nvPr/>
        </p:nvSpPr>
        <p:spPr>
          <a:xfrm>
            <a:off x="7221220" y="1875155"/>
            <a:ext cx="3108325" cy="3108325"/>
          </a:xfrm>
          <a:prstGeom prst="ellipse">
            <a:avLst/>
          </a:prstGeom>
          <a:solidFill>
            <a:srgbClr val="000000">
              <a:alpha val="25882"/>
            </a:srgbClr>
          </a:solidFill>
          <a:ln/>
        </p:spPr>
        <p:txBody>
          <a:bodyPr/>
          <a:lstStyle/>
          <a:p>
            <a:endParaRPr lang="en-US"/>
          </a:p>
        </p:txBody>
      </p:sp>
      <p:sp>
        <p:nvSpPr>
          <p:cNvPr id="10" name="Text 7"/>
          <p:cNvSpPr/>
          <p:nvPr/>
        </p:nvSpPr>
        <p:spPr>
          <a:xfrm>
            <a:off x="7221220" y="1875155"/>
            <a:ext cx="3108325" cy="310832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theme1.xml><?xml version="1.0" encoding="utf-8"?>
<a:theme xmlns:a="http://schemas.openxmlformats.org/drawingml/2006/main" name="Custom Theme">
  <a:themeElements>
    <a:clrScheme name="Custom">
      <a:dk1>
        <a:srgbClr val="000000"/>
      </a:dk1>
      <a:lt1>
        <a:srgbClr val="FFFFFF"/>
      </a:lt1>
      <a:dk2>
        <a:srgbClr val="242852"/>
      </a:dk2>
      <a:lt2>
        <a:srgbClr val="ACCBF9"/>
      </a:lt2>
      <a:accent1>
        <a:srgbClr val="FFFFFF"/>
      </a:accent1>
      <a:accent2>
        <a:srgbClr val="C8C9C8"/>
      </a:accent2>
      <a:accent3>
        <a:srgbClr val="535560"/>
      </a:accent3>
      <a:accent4>
        <a:srgbClr val="FFCE06"/>
      </a:accent4>
      <a:accent5>
        <a:srgbClr val="65A7E4"/>
      </a:accent5>
      <a:accent6>
        <a:srgbClr val="0000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750</Words>
  <Application>Microsoft Office PowerPoint</Application>
  <PresentationFormat>Widescreen</PresentationFormat>
  <Paragraphs>76</Paragraphs>
  <Slides>14</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微软雅黑</vt: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Khám Phá Việt Nam</dc:title>
  <dc:subject>Khám Phá Việt Nam</dc:subject>
  <dc:creator>Kimi</dc:creator>
  <cp:lastModifiedBy>Nguyen Ngoc Phuc</cp:lastModifiedBy>
  <cp:revision>2</cp:revision>
  <dcterms:created xsi:type="dcterms:W3CDTF">2025-10-01T07:38:11Z</dcterms:created>
  <dcterms:modified xsi:type="dcterms:W3CDTF">2025-10-01T08:12:49Z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{"Label":"Khám Phá Việt Nam","ContentProducer":"001191110108MACG2KBH8F10000","ProduceID":"d3ebdnmmcu0m42usgp0g","ReservedCode1":"","ContentPropagator":"001191110108MACG2KBH8F20000","PropagateID":"d3ebdnmmcu0m42usgp0g","ReservedCode2":""}</vt:lpwstr>
  </property>
</Properties>
</file>